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30" r:id="rId3"/>
    <p:sldId id="348" r:id="rId4"/>
    <p:sldId id="332" r:id="rId5"/>
    <p:sldId id="333" r:id="rId6"/>
    <p:sldId id="334" r:id="rId7"/>
    <p:sldId id="335" r:id="rId8"/>
    <p:sldId id="336" r:id="rId9"/>
    <p:sldId id="337" r:id="rId10"/>
    <p:sldId id="367" r:id="rId11"/>
    <p:sldId id="368" r:id="rId12"/>
    <p:sldId id="338" r:id="rId13"/>
    <p:sldId id="340" r:id="rId14"/>
    <p:sldId id="339" r:id="rId15"/>
    <p:sldId id="341" r:id="rId16"/>
    <p:sldId id="342" r:id="rId17"/>
    <p:sldId id="343" r:id="rId18"/>
    <p:sldId id="359" r:id="rId19"/>
    <p:sldId id="350" r:id="rId20"/>
    <p:sldId id="369" r:id="rId21"/>
    <p:sldId id="370" r:id="rId22"/>
    <p:sldId id="360" r:id="rId23"/>
    <p:sldId id="349" r:id="rId24"/>
    <p:sldId id="351" r:id="rId25"/>
    <p:sldId id="352" r:id="rId26"/>
    <p:sldId id="371" r:id="rId27"/>
    <p:sldId id="372" r:id="rId28"/>
    <p:sldId id="353" r:id="rId29"/>
    <p:sldId id="354" r:id="rId30"/>
    <p:sldId id="374" r:id="rId31"/>
    <p:sldId id="373" r:id="rId32"/>
    <p:sldId id="355" r:id="rId33"/>
    <p:sldId id="356" r:id="rId34"/>
    <p:sldId id="357" r:id="rId35"/>
    <p:sldId id="361" r:id="rId36"/>
    <p:sldId id="362" r:id="rId37"/>
    <p:sldId id="375" r:id="rId38"/>
    <p:sldId id="363" r:id="rId39"/>
    <p:sldId id="376" r:id="rId40"/>
    <p:sldId id="364" r:id="rId41"/>
    <p:sldId id="366" r:id="rId42"/>
    <p:sldId id="377" r:id="rId43"/>
    <p:sldId id="346" r:id="rId44"/>
    <p:sldId id="329" r:id="rId4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5" autoAdjust="0"/>
    <p:restoredTop sz="74213" autoAdjust="0"/>
  </p:normalViewPr>
  <p:slideViewPr>
    <p:cSldViewPr>
      <p:cViewPr>
        <p:scale>
          <a:sx n="90" d="100"/>
          <a:sy n="90" d="100"/>
        </p:scale>
        <p:origin x="-108" y="-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9D1AE6-AC24-48BF-B78A-BE39A7895072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67275F-89F2-4290-BC0C-C612BAA161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4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B600F-88D7-4987-A253-C6A19D7975D1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AC6ECD70-CFC0-403B-8DA2-D7FC00FBADD8}" type="slidenum">
              <a:rPr lang="en-US" sz="1200"/>
              <a:pPr algn="r" defTabSz="931863" eaLnBrk="0" hangingPunct="0"/>
              <a:t>10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AC6ECD70-CFC0-403B-8DA2-D7FC00FBADD8}" type="slidenum">
              <a:rPr lang="en-US" sz="1200"/>
              <a:pPr algn="r" defTabSz="931863" eaLnBrk="0" hangingPunct="0"/>
              <a:t>11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14D92A98-A45E-4C94-A82A-F0E1AC8CAF8A}" type="slidenum">
              <a:rPr lang="en-US" sz="1200"/>
              <a:pPr algn="r" defTabSz="931863" eaLnBrk="0" hangingPunct="0"/>
              <a:t>12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FB9D3D51-3F82-47BE-8CA2-569BCC1F9178}" type="slidenum">
              <a:rPr lang="en-US" sz="1200"/>
              <a:pPr algn="r" defTabSz="931863" eaLnBrk="0" hangingPunct="0"/>
              <a:t>13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>
                <a:sym typeface="Symbol" pitchFamily="84" charset="2"/>
              </a:rPr>
              <a:t>Exposed quantities or values: externally visible or accessible</a:t>
            </a:r>
          </a:p>
          <a:p>
            <a:pPr eaLnBrk="1" hangingPunct="1">
              <a:spcBef>
                <a:spcPct val="0"/>
              </a:spcBef>
            </a:pPr>
            <a:endParaRPr lang="nl-NL" smtClean="0">
              <a:sym typeface="Symbol" pitchFamily="84" charset="2"/>
            </a:endParaRPr>
          </a:p>
          <a:p>
            <a:pPr eaLnBrk="1" hangingPunct="1">
              <a:spcBef>
                <a:spcPct val="0"/>
              </a:spcBef>
            </a:pPr>
            <a:r>
              <a:rPr lang="nl-NL" smtClean="0">
                <a:sym typeface="Symbol" pitchFamily="84" charset="2"/>
              </a:rPr>
              <a:t>Hidden quantities or values: internal behaviour, may help explaining seemingly uncausal exposed behavior</a:t>
            </a:r>
          </a:p>
          <a:p>
            <a:pPr eaLnBrk="1" hangingPunct="1">
              <a:spcBef>
                <a:spcPct val="0"/>
              </a:spcBef>
            </a:pPr>
            <a:endParaRPr lang="nl-NL" smtClean="0">
              <a:sym typeface="Symbol" pitchFamily="84" charset="2"/>
            </a:endParaRPr>
          </a:p>
          <a:p>
            <a:pPr eaLnBrk="1" hangingPunct="1">
              <a:spcBef>
                <a:spcPct val="0"/>
              </a:spcBef>
            </a:pPr>
            <a:r>
              <a:rPr lang="nl-NL" smtClean="0">
                <a:sym typeface="Symbol" pitchFamily="84" charset="2"/>
              </a:rPr>
              <a:t>Which quantities need exposure: depends on </a:t>
            </a:r>
            <a:r>
              <a:rPr lang="nl-NL" b="1" i="1" smtClean="0">
                <a:solidFill>
                  <a:schemeClr val="tx2"/>
                </a:solidFill>
                <a:sym typeface="Symbol" pitchFamily="84" charset="2"/>
              </a:rPr>
              <a:t>purpose</a:t>
            </a:r>
            <a:r>
              <a:rPr lang="nl-NL" smtClean="0">
                <a:sym typeface="Symbol" pitchFamily="84" charset="2"/>
              </a:rPr>
              <a:t> of the model</a:t>
            </a:r>
          </a:p>
          <a:p>
            <a:pPr eaLnBrk="1" hangingPunct="1">
              <a:spcBef>
                <a:spcPct val="0"/>
              </a:spcBef>
            </a:pPr>
            <a:endParaRPr lang="nl-NL" smtClean="0">
              <a:sym typeface="Symbol" pitchFamily="84" charset="2"/>
            </a:endParaRPr>
          </a:p>
          <a:p>
            <a:pPr eaLnBrk="1" hangingPunct="1">
              <a:spcBef>
                <a:spcPct val="0"/>
              </a:spcBef>
            </a:pPr>
            <a:r>
              <a:rPr lang="nl-NL" smtClean="0">
                <a:sym typeface="Symbol" pitchFamily="84" charset="2"/>
              </a:rPr>
              <a:t>Which quantities may be hidden: as much as possible to </a:t>
            </a:r>
            <a:r>
              <a:rPr lang="nl-NL" b="1" i="1" smtClean="0">
                <a:solidFill>
                  <a:schemeClr val="tx2"/>
                </a:solidFill>
                <a:sym typeface="Symbol" pitchFamily="84" charset="2"/>
              </a:rPr>
              <a:t>simplify</a:t>
            </a:r>
            <a:r>
              <a:rPr lang="nl-NL" smtClean="0">
                <a:sym typeface="Symbol" pitchFamily="84" charset="2"/>
              </a:rPr>
              <a:t> model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1FFBAC2D-6829-41C9-9D63-2058B3436F75}" type="slidenum">
              <a:rPr lang="en-US" sz="1200"/>
              <a:pPr algn="r" defTabSz="931863" eaLnBrk="0" hangingPunct="0"/>
              <a:t>14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984250" y="5068888"/>
            <a:ext cx="51228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>
            <a:prstTxWarp prst="textNoShape">
              <a:avLst/>
            </a:prstTxWarp>
            <a:spAutoFit/>
          </a:bodyPr>
          <a:lstStyle/>
          <a:p>
            <a:r>
              <a:rPr lang="nl-NL" sz="1400"/>
              <a:t>purpose asks for something that mimics the </a:t>
            </a:r>
          </a:p>
          <a:p>
            <a:r>
              <a:rPr lang="nl-NL" sz="1400"/>
              <a:t>physical pen, </a:t>
            </a:r>
          </a:p>
          <a:p>
            <a:r>
              <a:rPr lang="nl-NL" sz="1400"/>
              <a:t>hence the choices for which </a:t>
            </a:r>
          </a:p>
          <a:p>
            <a:r>
              <a:rPr lang="nl-NL" sz="1400"/>
              <a:t>properties are visible and which are not</a:t>
            </a:r>
            <a:endParaRPr lang="en-GB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C7CA24E0-FA1F-4020-BF15-587120561245}" type="slidenum">
              <a:rPr lang="en-US" sz="1200"/>
              <a:pPr algn="r" defTabSz="931863" eaLnBrk="0" hangingPunct="0"/>
              <a:t>15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</a:pPr>
            <a:r>
              <a:rPr lang="nl-NL" smtClean="0"/>
              <a:t>Assume that we don’t put socks in the closet, and we don’t bother to distinguish various levels of dirty.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D913A2F0-16E4-4480-A2CE-1E0D2F02083E}" type="slidenum">
              <a:rPr lang="en-US" sz="1200"/>
              <a:pPr algn="r" defTabSz="931863" eaLnBrk="0" hangingPunct="0"/>
              <a:t>16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 typeface="Wingdings" pitchFamily="84" charset="2"/>
              <a:buNone/>
            </a:pPr>
            <a:r>
              <a:rPr lang="nl-NL" smtClean="0"/>
              <a:t>The challenge is to find a statechart that is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Tx/>
              <a:buChar char="•"/>
            </a:pPr>
            <a:r>
              <a:rPr lang="nl-NL" smtClean="0"/>
              <a:t>more subtle than merely the two states version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Tx/>
              <a:buChar char="•"/>
            </a:pPr>
            <a:r>
              <a:rPr lang="nl-NL" smtClean="0"/>
              <a:t>does not have to resort on full state space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2843F91A-286E-42CD-966A-1EBE112789DB}" type="slidenum">
              <a:rPr lang="en-US" sz="1200"/>
              <a:pPr algn="r" defTabSz="931863" eaLnBrk="0" hangingPunct="0"/>
              <a:t>17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FAA74A52-596B-48D8-8BF5-3B300F4D0ACD}" type="slidenum">
              <a:rPr lang="en-US" sz="1200"/>
              <a:pPr algn="r" defTabSz="931863" eaLnBrk="0" hangingPunct="0"/>
              <a:t>18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3F79BB4C-4652-44C3-8E12-FD1AA18E1FA4}" type="slidenum">
              <a:rPr lang="en-US" sz="1200"/>
              <a:pPr algn="r" defTabSz="931863" eaLnBrk="0" hangingPunct="0"/>
              <a:t>19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41B8F269-F6DA-4FE4-B036-70843CEBE097}" type="slidenum">
              <a:rPr lang="en-US" sz="1200"/>
              <a:pPr algn="r" defTabSz="931863" eaLnBrk="0" hangingPunct="0"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3F79BB4C-4652-44C3-8E12-FD1AA18E1FA4}" type="slidenum">
              <a:rPr lang="en-US" sz="1200"/>
              <a:pPr algn="r" defTabSz="931863" eaLnBrk="0" hangingPunct="0"/>
              <a:t>20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3F79BB4C-4652-44C3-8E12-FD1AA18E1FA4}" type="slidenum">
              <a:rPr lang="en-US" sz="1200"/>
              <a:pPr algn="r" defTabSz="931863" eaLnBrk="0" hangingPunct="0"/>
              <a:t>21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E3FADF2-6D70-49FC-BA03-983BCE5D544D}" type="slidenum">
              <a:rPr lang="en-US" sz="1200"/>
              <a:pPr algn="r" defTabSz="931863" eaLnBrk="0" hangingPunct="0"/>
              <a:t>22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6BDB5192-150D-4ABB-BDFF-331E47737DFB}" type="slidenum">
              <a:rPr lang="en-US" sz="1200"/>
              <a:pPr algn="r" defTabSz="931863" eaLnBrk="0" hangingPunct="0"/>
              <a:t>23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308D60A7-51F7-4D33-AAF2-2C66FE59A090}" type="slidenum">
              <a:rPr lang="en-US" sz="1200"/>
              <a:pPr algn="r" defTabSz="931863" eaLnBrk="0" hangingPunct="0"/>
              <a:t>24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A59814D-0498-42ED-BAF5-E657924E9D49}" type="slidenum">
              <a:rPr lang="en-US" sz="1200"/>
              <a:pPr algn="r" defTabSz="931863" eaLnBrk="0" hangingPunct="0"/>
              <a:t>25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A59814D-0498-42ED-BAF5-E657924E9D49}" type="slidenum">
              <a:rPr lang="en-US" sz="1200"/>
              <a:pPr algn="r" defTabSz="931863" eaLnBrk="0" hangingPunct="0"/>
              <a:t>26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A59814D-0498-42ED-BAF5-E657924E9D49}" type="slidenum">
              <a:rPr lang="en-US" sz="1200"/>
              <a:pPr algn="r" defTabSz="931863" eaLnBrk="0" hangingPunct="0"/>
              <a:t>27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dirty="0" smtClean="0"/>
          </a:p>
          <a:p>
            <a:pPr eaLnBrk="1" hangingPunct="1">
              <a:spcBef>
                <a:spcPct val="0"/>
              </a:spcBef>
            </a:pPr>
            <a:endParaRPr lang="nl-NL" sz="10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42F261EF-B568-467E-8AF5-451144B517C5}" type="slidenum">
              <a:rPr lang="en-US" sz="1200"/>
              <a:pPr algn="r" defTabSz="931863" eaLnBrk="0" hangingPunct="0"/>
              <a:t>28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dirty="0" smtClean="0"/>
          </a:p>
          <a:p>
            <a:pPr eaLnBrk="1" hangingPunct="1">
              <a:spcBef>
                <a:spcPct val="0"/>
              </a:spcBef>
            </a:pPr>
            <a:endParaRPr lang="nl-NL" sz="100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9AE185A9-C68C-462E-B7C3-D1AAB656B99E}" type="slidenum">
              <a:rPr lang="en-US" sz="1200"/>
              <a:pPr algn="r" defTabSz="931863" eaLnBrk="0" hangingPunct="0"/>
              <a:t>29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50094795-1500-4AAA-A05F-5BF8EF02B007}" type="slidenum">
              <a:rPr lang="en-US" sz="1200"/>
              <a:pPr algn="r" defTabSz="931863" eaLnBrk="0" hangingPunct="0"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9AE185A9-C68C-462E-B7C3-D1AAB656B99E}" type="slidenum">
              <a:rPr lang="en-US" sz="1200"/>
              <a:pPr algn="r" defTabSz="931863" eaLnBrk="0" hangingPunct="0"/>
              <a:t>30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9AE185A9-C68C-462E-B7C3-D1AAB656B99E}" type="slidenum">
              <a:rPr lang="en-US" sz="1200"/>
              <a:pPr algn="r" defTabSz="931863" eaLnBrk="0" hangingPunct="0"/>
              <a:t>31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dirty="0" smtClean="0"/>
          </a:p>
          <a:p>
            <a:pPr eaLnBrk="1" hangingPunct="1">
              <a:spcBef>
                <a:spcPct val="0"/>
              </a:spcBef>
            </a:pPr>
            <a:endParaRPr lang="nl-NL" sz="100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A222CDC8-3AFA-45F0-BBF8-207B0FC8203C}" type="slidenum">
              <a:rPr lang="en-US" sz="1200"/>
              <a:pPr algn="r" defTabSz="931863" eaLnBrk="0" hangingPunct="0"/>
              <a:t>32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C2AAB3F8-1982-4A3B-9CA7-92D39618F6F1}" type="slidenum">
              <a:rPr lang="en-US" sz="1200"/>
              <a:pPr algn="r" defTabSz="931863" eaLnBrk="0" hangingPunct="0"/>
              <a:t>33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66AC8F42-3716-4475-9515-740BE9EC60B7}" type="slidenum">
              <a:rPr lang="en-US" sz="1200"/>
              <a:pPr algn="r" defTabSz="931863" eaLnBrk="0" hangingPunct="0"/>
              <a:t>34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dirty="0" smtClean="0"/>
          </a:p>
          <a:p>
            <a:pPr eaLnBrk="1" hangingPunct="1">
              <a:spcBef>
                <a:spcPct val="0"/>
              </a:spcBef>
            </a:pPr>
            <a:endParaRPr lang="nl-NL" sz="1000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FDF251A0-8B53-4750-B61A-CFD6E5568D85}" type="slidenum">
              <a:rPr lang="en-US" sz="1200"/>
              <a:pPr algn="r" defTabSz="931863" eaLnBrk="0" hangingPunct="0"/>
              <a:t>35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dirty="0" smtClean="0"/>
          </a:p>
          <a:p>
            <a:pPr eaLnBrk="1" hangingPunct="1">
              <a:spcBef>
                <a:spcPct val="0"/>
              </a:spcBef>
            </a:pPr>
            <a:endParaRPr lang="nl-NL" sz="100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220325BB-4328-4782-A8BF-53925C9E6FCB}" type="slidenum">
              <a:rPr lang="en-US" sz="1200"/>
              <a:pPr algn="r" defTabSz="931863" eaLnBrk="0" hangingPunct="0"/>
              <a:t>36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220325BB-4328-4782-A8BF-53925C9E6FCB}" type="slidenum">
              <a:rPr lang="en-US" sz="1200"/>
              <a:pPr algn="r" defTabSz="931863" eaLnBrk="0" hangingPunct="0"/>
              <a:t>37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D8652073-A226-45F0-8F97-6B8239BAB9C8}" type="slidenum">
              <a:rPr lang="en-US" sz="1200"/>
              <a:pPr algn="r" defTabSz="931863" eaLnBrk="0" hangingPunct="0"/>
              <a:t>38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D8652073-A226-45F0-8F97-6B8239BAB9C8}" type="slidenum">
              <a:rPr lang="en-US" sz="1200"/>
              <a:pPr algn="r" defTabSz="931863" eaLnBrk="0" hangingPunct="0"/>
              <a:t>39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FB81E4BA-3EAE-4EBD-A6B4-A685263BC37A}" type="slidenum">
              <a:rPr lang="en-US" sz="1200"/>
              <a:pPr algn="r" defTabSz="931863" eaLnBrk="0" hangingPunct="0"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25" lvl="1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</a:pPr>
            <a:r>
              <a:rPr lang="nl-NL" smtClean="0"/>
              <a:t>Do we need to build a completely new model from scratch whenever something in the modeled system changes?</a:t>
            </a:r>
          </a:p>
          <a:p>
            <a:pPr marL="174625" lvl="1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</a:pPr>
            <a:r>
              <a:rPr lang="nl-NL" smtClean="0"/>
              <a:t>Inefficient!</a:t>
            </a:r>
          </a:p>
          <a:p>
            <a:pPr marL="174625" lvl="1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</a:pPr>
            <a:r>
              <a:rPr lang="nl-NL" smtClean="0"/>
              <a:t>intuition: describe a process by relating </a:t>
            </a:r>
            <a:r>
              <a:rPr lang="nl-NL" smtClean="0">
                <a:solidFill>
                  <a:schemeClr val="tx2"/>
                </a:solidFill>
              </a:rPr>
              <a:t>state</a:t>
            </a:r>
            <a:r>
              <a:rPr lang="nl-NL" smtClean="0"/>
              <a:t>s (=‘freezes’ or ‘snapshots’) of the system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D6C46851-6145-4CB3-A0FB-748ED6E2C053}" type="slidenum">
              <a:rPr lang="en-US" sz="1200"/>
              <a:pPr algn="r" defTabSz="931863" eaLnBrk="0" hangingPunct="0"/>
              <a:t>40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CB0DC67F-2C7D-42CC-AAAC-2004C4B1980B}" type="slidenum">
              <a:rPr lang="en-US" sz="1200"/>
              <a:pPr algn="r" defTabSz="931863" eaLnBrk="0" hangingPunct="0"/>
              <a:t>41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smtClean="0"/>
          </a:p>
          <a:p>
            <a:pPr eaLnBrk="1" hangingPunct="1">
              <a:spcBef>
                <a:spcPct val="0"/>
              </a:spcBef>
            </a:pPr>
            <a:endParaRPr lang="nl-NL" sz="10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CB0DC67F-2C7D-42CC-AAAC-2004C4B1980B}" type="slidenum">
              <a:rPr lang="en-US" sz="1200"/>
              <a:pPr algn="r" defTabSz="931863" eaLnBrk="0" hangingPunct="0"/>
              <a:t>42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67627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predict</a:t>
            </a:r>
            <a:r>
              <a:rPr lang="en-US" dirty="0" smtClean="0"/>
              <a:t>: see when/if a particular state occurs (or: a state with a certain property), or examine the properties of a given (future) state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specify</a:t>
            </a:r>
            <a:r>
              <a:rPr lang="en-US" dirty="0" smtClean="0"/>
              <a:t>: give desired </a:t>
            </a:r>
            <a:r>
              <a:rPr lang="en-US" dirty="0" err="1" smtClean="0"/>
              <a:t>proporties</a:t>
            </a:r>
            <a:r>
              <a:rPr lang="en-US" dirty="0" smtClean="0"/>
              <a:t> of some final state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verify</a:t>
            </a:r>
            <a:r>
              <a:rPr lang="en-US" dirty="0" smtClean="0"/>
              <a:t>: check that a certain state cannot occur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analyse</a:t>
            </a:r>
            <a:r>
              <a:rPr lang="en-US" dirty="0" smtClean="0"/>
              <a:t> if there no are deadlocks (=dead end routes)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analyse</a:t>
            </a:r>
            <a:r>
              <a:rPr lang="en-US" dirty="0" smtClean="0"/>
              <a:t> if states that should be reached can be reached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analyse</a:t>
            </a:r>
            <a:r>
              <a:rPr lang="en-US" dirty="0" smtClean="0"/>
              <a:t> if states that should be reached in some order are reached in that order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analyse</a:t>
            </a:r>
            <a:r>
              <a:rPr lang="en-US" dirty="0" smtClean="0"/>
              <a:t> if occurring transitions are permitted (while monitoring a system)</a:t>
            </a: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</a:pPr>
            <a:endParaRPr lang="nl-NL" sz="1000" dirty="0" smtClean="0"/>
          </a:p>
          <a:p>
            <a:pPr eaLnBrk="1" hangingPunct="1">
              <a:spcBef>
                <a:spcPct val="0"/>
              </a:spcBef>
            </a:pPr>
            <a:endParaRPr lang="nl-NL" sz="1000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200923D-2AFC-4BAD-B247-DC963E46149F}" type="slidenum">
              <a:rPr lang="en-US" sz="1200"/>
              <a:pPr algn="r" defTabSz="931863" eaLnBrk="0" hangingPunct="0"/>
              <a:t>43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8F8DDF00-6146-4ACD-A09F-982C45D3DB24}" type="slidenum">
              <a:rPr lang="en-US" sz="1200"/>
              <a:pPr algn="r" defTabSz="931863" eaLnBrk="0" hangingPunct="0"/>
              <a:t>44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CEE79F3B-A8E8-4581-8070-9A3B846A29E8}" type="slidenum">
              <a:rPr lang="en-US" sz="1200"/>
              <a:pPr algn="r" defTabSz="931863" eaLnBrk="0" hangingPunct="0"/>
              <a:t>5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0C4C80F1-4E3F-4969-BEC7-D8CB46FABCCC}" type="slidenum">
              <a:rPr lang="en-US" sz="1200"/>
              <a:pPr algn="r" defTabSz="931863" eaLnBrk="0" hangingPunct="0"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8C9BBEF1-D530-4128-AD3B-5FFEB5CCABAC}" type="slidenum">
              <a:rPr lang="en-US" sz="1200"/>
              <a:pPr algn="r" defTabSz="931863" eaLnBrk="0" hangingPunct="0"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AA9EA1C5-E939-414A-B816-9F9C5097730B}" type="slidenum">
              <a:rPr lang="en-US" sz="1200"/>
              <a:pPr algn="r" defTabSz="931863" eaLnBrk="0" hangingPunct="0"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>
                <a:solidFill>
                  <a:schemeClr val="tx2"/>
                </a:solidFill>
              </a:rPr>
              <a:t>State </a:t>
            </a:r>
            <a:r>
              <a:rPr lang="nl-NL" smtClean="0"/>
              <a:t>= all properties in the conceptual model with their values</a:t>
            </a:r>
            <a:endParaRPr lang="nl-NL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mtClean="0">
                <a:solidFill>
                  <a:schemeClr val="tx2"/>
                </a:solidFill>
              </a:rPr>
              <a:t>State space</a:t>
            </a:r>
            <a:r>
              <a:rPr lang="nl-NL" smtClean="0"/>
              <a:t> = the collection of all states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A </a:t>
            </a:r>
            <a:r>
              <a:rPr lang="nl-NL" smtClean="0">
                <a:solidFill>
                  <a:schemeClr val="tx2"/>
                </a:solidFill>
              </a:rPr>
              <a:t>behavior</a:t>
            </a:r>
            <a:r>
              <a:rPr lang="nl-NL" smtClean="0"/>
              <a:t> = a route through statespace</a:t>
            </a:r>
          </a:p>
          <a:p>
            <a:pPr eaLnBrk="1" hangingPunct="1">
              <a:spcBef>
                <a:spcPct val="0"/>
              </a:spcBef>
            </a:pPr>
            <a:r>
              <a:rPr lang="nl-NL" smtClean="0"/>
              <a:t>A </a:t>
            </a:r>
            <a:r>
              <a:rPr lang="nl-NL" smtClean="0">
                <a:solidFill>
                  <a:schemeClr val="tx2"/>
                </a:solidFill>
              </a:rPr>
              <a:t>process</a:t>
            </a:r>
            <a:r>
              <a:rPr lang="nl-NL" smtClean="0"/>
              <a:t> = collection of behaviors of a system</a:t>
            </a:r>
          </a:p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AC6ECD70-CFC0-403B-8DA2-D7FC00FBADD8}" type="slidenum">
              <a:rPr lang="en-US" sz="1200"/>
              <a:pPr algn="r" defTabSz="931863" eaLnBrk="0" hangingPunct="0"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C38A-7762-43AE-9DA1-B59666C0FE53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4DAB-6AFB-45C6-809A-8CF22F4EDA0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ADE3-C363-48AE-871E-EE894059265D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BA05-228D-4DAC-885D-20B8F4B559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2B24-BE39-46A5-9663-B4EE682849AB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8264-6B82-4A2E-B5EA-4864DFFC3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2E62-4B0B-436B-BE43-00D46BE4FEBD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6D67-54BC-4CFB-8159-802C8B777C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CCC6-54D6-4C04-9A6F-D10E844626C4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801F-1C38-4AE9-86BC-AB179A1BBBD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F380-CE42-4FD9-AF2B-2EE038BD6864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C3D8-51D1-4D8A-BDF6-DF07BB410B3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2953-040B-48C6-A36E-6E718585A543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BBA1-D0EC-44CA-A02D-9B7817E13E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1D4F-4A80-4CDC-8631-2BF70D3AA521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0346-3636-432D-BF2E-A5C0E85F59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6877-D187-4859-B32B-8E0A4353E3E0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7AA9-7FCA-4A6B-AF04-34C5B8C803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6F76-AA0F-43C9-9820-947446B422E4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A011-3829-4E30-97FC-A5B02522CA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7EB5-81B9-4A25-969E-9FE44C914620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250D-2775-4066-A0EC-E0A4260837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00368B-15AD-4BB3-BDA1-CEB1539DA0AA}" type="datetimeFigureOut">
              <a:rPr lang="en-GB"/>
              <a:pPr>
                <a:defRPr/>
              </a:pPr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901E21-514B-470B-8F34-883E566566F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eesvanoverveld.com/Accel/accel.htm?script=lifeOfASock.txt" TargetMode="Externa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GB" smtClean="0"/>
              <a:t>A core Course on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err="1">
                <a:ea typeface="+mn-ea"/>
                <a:cs typeface="+mn-cs"/>
              </a:rPr>
              <a:t>Introduction</a:t>
            </a:r>
            <a:r>
              <a:rPr lang="nl-NL" sz="1600" dirty="0">
                <a:ea typeface="+mn-ea"/>
                <a:cs typeface="+mn-cs"/>
              </a:rPr>
              <a:t> </a:t>
            </a:r>
            <a:r>
              <a:rPr lang="nl-NL" sz="1600" dirty="0" err="1">
                <a:ea typeface="+mn-ea"/>
                <a:cs typeface="+mn-cs"/>
              </a:rPr>
              <a:t>to</a:t>
            </a:r>
            <a:r>
              <a:rPr lang="nl-NL" sz="1600" dirty="0">
                <a:ea typeface="+mn-ea"/>
                <a:cs typeface="+mn-cs"/>
              </a:rPr>
              <a:t> Modeling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>
                <a:ea typeface="+mn-ea"/>
                <a:cs typeface="+mn-cs"/>
              </a:rPr>
              <a:t>0LAB0 0LBB0 0LCB0 </a:t>
            </a:r>
            <a:r>
              <a:rPr lang="nl-NL" sz="1600" dirty="0" smtClean="0">
                <a:ea typeface="+mn-ea"/>
                <a:cs typeface="+mn-cs"/>
              </a:rPr>
              <a:t>0LDB0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3"/>
              </a:rPr>
              <a:t>c.w.a.m.v.overveld@tue.nl</a:t>
            </a:r>
            <a:endParaRPr lang="nl-NL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4"/>
              </a:rPr>
              <a:t>v.a.j.borghuis@tue.nl</a:t>
            </a:r>
            <a:r>
              <a:rPr lang="nl-NL" sz="1600" dirty="0" smtClean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</a:rPr>
              <a:t>S.14</a:t>
            </a:r>
            <a:endParaRPr lang="en-US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2" name="Groep 1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30724" name="Afbeelding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Rechte verbindingslijn 1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6025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359900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 pair of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socks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pairOfSocks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[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lSock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,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rSock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];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[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where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{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closet,on,wash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},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hygiene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:{clean</a:t>
            </a:r>
            <a:r>
              <a:rPr lang="nl-NL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... 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dirty}],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say 10 steps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from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clean ... dirty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state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contains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 x 10 x 3 x 10 =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9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00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states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 2 pair: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9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00 x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9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00 = 810000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states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etc.  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635896" y="233378"/>
            <a:ext cx="5400600" cy="2616101"/>
          </a:xfrm>
          <a:prstGeom prst="rect">
            <a:avLst/>
          </a:prstGeom>
          <a:blipFill dpi="0" rotWithShape="1">
            <a:blip r:embed="rId5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hole.</a:t>
            </a:r>
          </a:p>
          <a:p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statespace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pair of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socks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take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account?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396516" y="24622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951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2" name="Groep 1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30724" name="Afbeelding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Rechte verbindingslijn 1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6025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359900" cy="46782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 pair of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socks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pairOfSocks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[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lSock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,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rSock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];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[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where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{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closet,on,wash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},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hygiene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:{clean</a:t>
            </a:r>
            <a:r>
              <a:rPr lang="nl-NL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... 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dirty}],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say 10 steps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from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clean ... dirty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state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contains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 x 10 x 3 x 10 = 3600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states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 2 pair: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9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00 x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9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00 = 810000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states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etc.  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Parking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garage: 10</a:t>
            </a:r>
            <a:r>
              <a:rPr lang="nl-NL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80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states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(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incl.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folded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cars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!)</a:t>
            </a:r>
            <a:endParaRPr lang="nl-NL" sz="32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77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0" name="Groep 13"/>
          <p:cNvGrpSpPr>
            <a:grpSpLocks/>
          </p:cNvGrpSpPr>
          <p:nvPr/>
        </p:nvGrpSpPr>
        <p:grpSpPr bwMode="auto">
          <a:xfrm>
            <a:off x="5253038" y="0"/>
            <a:ext cx="3998912" cy="5191125"/>
            <a:chOff x="5148064" y="0"/>
            <a:chExt cx="3999679" cy="5191333"/>
          </a:xfrm>
        </p:grpSpPr>
        <p:pic>
          <p:nvPicPr>
            <p:cNvPr id="32775" name="Afbeelding 1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Rechte verbindingslijn 15"/>
            <p:cNvCxnSpPr/>
            <p:nvPr/>
          </p:nvCxnSpPr>
          <p:spPr>
            <a:xfrm flipH="1">
              <a:off x="7632978" y="1492310"/>
              <a:ext cx="1043188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hoekige driehoek 13"/>
            <p:cNvSpPr/>
            <p:nvPr/>
          </p:nvSpPr>
          <p:spPr>
            <a:xfrm>
              <a:off x="8896870" y="3148139"/>
              <a:ext cx="234995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hthoek 14"/>
            <p:cNvSpPr/>
            <p:nvPr/>
          </p:nvSpPr>
          <p:spPr>
            <a:xfrm>
              <a:off x="8160129" y="2322606"/>
              <a:ext cx="987614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fld id="{5D9EAC0A-0A5F-40B8-80B7-AB212CBC02FC}" type="slidenum">
              <a:rPr lang="en-US" sz="800">
                <a:solidFill>
                  <a:schemeClr val="bg2"/>
                </a:solidFill>
              </a:rPr>
              <a:pPr eaLnBrk="0" hangingPunct="0"/>
              <a:t>12</a:t>
            </a:fld>
            <a:endParaRPr lang="en-US" sz="800">
              <a:solidFill>
                <a:schemeClr val="bg2"/>
              </a:solidFill>
            </a:endParaRPr>
          </a:p>
        </p:txBody>
      </p:sp>
      <p:pic>
        <p:nvPicPr>
          <p:cNvPr id="32772" name="Picture 2" descr="File:Я за камне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0"/>
            <a:ext cx="7056214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2349500" y="4948238"/>
            <a:ext cx="6902450" cy="24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http://commons.wikimedia.org/wiki/File:%D0%AF_%D0%B7%D0%B0_%D0%BA%D0%B0%D0%BC%D0%BD%D0%B5%D0%BC.jpg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59039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Idea: </a:t>
            </a:r>
            <a:r>
              <a:rPr lang="nl-NL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hiding</a:t>
            </a:r>
            <a:r>
              <a:rPr lang="nl-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exposing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                   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quantities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or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                   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values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0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18" name="Groep 1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  <a:effectLst/>
        </p:grpSpPr>
        <p:pic>
          <p:nvPicPr>
            <p:cNvPr id="34820" name="Afbeelding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Rechte verbindingslijn 1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135937" cy="24622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Decrease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amount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distinguish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exposed</a:t>
            </a:r>
            <a:r>
              <a:rPr lang="nl-N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hidden</a:t>
            </a:r>
            <a:r>
              <a:rPr lang="nl-N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nl-NL" sz="32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quantities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or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values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focus on the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exposed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6" name="Groep 12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36868" name="Afbeelding 1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Rechte verbindingslijn 14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03605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what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hide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to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decide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washing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value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‘closet’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can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be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hidden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for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property ‘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where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’;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to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decide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which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socks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to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wear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hygiene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values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between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‘clean’ and ‘dirty’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can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be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hidden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.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Only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‘clean’ and ‘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not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clean’ matter.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4" name="Groep 19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38923" name="Afbeelding 2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Rechte verbindingslijn 21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4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036050" cy="8617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Example: 1 pair of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18" charset="2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>
            <a:off x="827088" y="3165475"/>
            <a:ext cx="2952750" cy="11350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lSock.where==on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rSock.where==on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lSock.hygiene==clean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rSock.hygiene==clean</a:t>
            </a:r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>
            <a:off x="5364163" y="3165475"/>
            <a:ext cx="2952750" cy="11350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lSock.where==wash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rSock.where==wash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lSock.hygiene==dirty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rSock.hygiene==dirty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92538" y="3076575"/>
            <a:ext cx="1558925" cy="365125"/>
            <a:chOff x="2389" y="2043"/>
            <a:chExt cx="982" cy="307"/>
          </a:xfrm>
        </p:grpSpPr>
        <p:cxnSp>
          <p:nvCxnSpPr>
            <p:cNvPr id="38921" name="AutoShape 13"/>
            <p:cNvCxnSpPr>
              <a:cxnSpLocks noChangeShapeType="1"/>
              <a:stCxn id="166922" idx="3"/>
              <a:endCxn id="166923" idx="1"/>
            </p:cNvCxnSpPr>
            <p:nvPr/>
          </p:nvCxnSpPr>
          <p:spPr bwMode="auto">
            <a:xfrm>
              <a:off x="2389" y="2319"/>
              <a:ext cx="982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38922" name="Text Box 14"/>
            <p:cNvSpPr txBox="1">
              <a:spLocks noChangeArrowheads="1"/>
            </p:cNvSpPr>
            <p:nvPr/>
          </p:nvSpPr>
          <p:spPr bwMode="auto">
            <a:xfrm>
              <a:off x="2426" y="2043"/>
              <a:ext cx="908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/>
                <a:t>wearing</a:t>
              </a:r>
            </a:p>
          </p:txBody>
        </p:sp>
      </p:grpSp>
      <p:cxnSp>
        <p:nvCxnSpPr>
          <p:cNvPr id="26" name="AutoShape 13"/>
          <p:cNvCxnSpPr>
            <a:cxnSpLocks noChangeShapeType="1"/>
          </p:cNvCxnSpPr>
          <p:nvPr/>
        </p:nvCxnSpPr>
        <p:spPr bwMode="auto">
          <a:xfrm>
            <a:off x="3779838" y="4156075"/>
            <a:ext cx="1558925" cy="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/>
          </a:ln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51275" y="3724275"/>
            <a:ext cx="1441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/>
              <a:t>washing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2" grpId="0" animBg="1"/>
      <p:bldP spid="166923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0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2" name="Groep 1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  <a:effectLst/>
        </p:grpSpPr>
        <p:pic>
          <p:nvPicPr>
            <p:cNvPr id="40964" name="Afbeelding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Rechte verbindingslijn 1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036050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Example: 1 pair of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Too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naive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: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18" charset="2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ignores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closet-state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ignores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socks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get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separated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18" charset="2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ignores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multiple pairs of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socks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18" charset="2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03605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endParaRPr lang="nl-NL" dirty="0">
              <a:latin typeface="+mn-lt"/>
              <a:cs typeface="+mn-cs"/>
            </a:endParaRPr>
          </a:p>
        </p:txBody>
      </p:sp>
      <p:grpSp>
        <p:nvGrpSpPr>
          <p:cNvPr id="43011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  <a:effectLst/>
        </p:grpSpPr>
        <p:pic>
          <p:nvPicPr>
            <p:cNvPr id="43039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3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22" name="Rechte verbindingslijn met pijl 21"/>
          <p:cNvCxnSpPr>
            <a:stCxn id="50" idx="3"/>
            <a:endCxn id="51" idx="0"/>
          </p:cNvCxnSpPr>
          <p:nvPr/>
        </p:nvCxnSpPr>
        <p:spPr>
          <a:xfrm>
            <a:off x="5441950" y="1166813"/>
            <a:ext cx="1939925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met pijl 87"/>
          <p:cNvCxnSpPr>
            <a:stCxn id="50" idx="2"/>
            <a:endCxn id="52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/>
          <p:cNvCxnSpPr>
            <a:stCxn id="50" idx="2"/>
            <a:endCxn id="53" idx="0"/>
          </p:cNvCxnSpPr>
          <p:nvPr/>
        </p:nvCxnSpPr>
        <p:spPr>
          <a:xfrm>
            <a:off x="4430713" y="1563688"/>
            <a:ext cx="0" cy="27670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>
            <a:stCxn id="50" idx="2"/>
            <a:endCxn id="54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met pijl 96"/>
          <p:cNvCxnSpPr>
            <a:stCxn id="50" idx="1"/>
            <a:endCxn id="55" idx="0"/>
          </p:cNvCxnSpPr>
          <p:nvPr/>
        </p:nvCxnSpPr>
        <p:spPr>
          <a:xfrm flipH="1">
            <a:off x="1550988" y="1166813"/>
            <a:ext cx="1868487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1" idx="1"/>
            <a:endCxn id="55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met pijl 102"/>
          <p:cNvCxnSpPr>
            <a:endCxn id="54" idx="3"/>
          </p:cNvCxnSpPr>
          <p:nvPr/>
        </p:nvCxnSpPr>
        <p:spPr>
          <a:xfrm flipH="1">
            <a:off x="2560638" y="2057400"/>
            <a:ext cx="3811587" cy="14859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51" idx="1"/>
            <a:endCxn id="53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met pijl 108"/>
          <p:cNvCxnSpPr>
            <a:stCxn id="51" idx="2"/>
          </p:cNvCxnSpPr>
          <p:nvPr/>
        </p:nvCxnSpPr>
        <p:spPr>
          <a:xfrm flipH="1">
            <a:off x="7381875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met pijl 112"/>
          <p:cNvCxnSpPr>
            <a:stCxn id="52" idx="2"/>
            <a:endCxn id="53" idx="3"/>
          </p:cNvCxnSpPr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5" idx="2"/>
            <a:endCxn id="54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met pijl 122"/>
          <p:cNvCxnSpPr>
            <a:stCxn id="54" idx="2"/>
            <a:endCxn id="53" idx="1"/>
          </p:cNvCxnSpPr>
          <p:nvPr/>
        </p:nvCxnSpPr>
        <p:spPr>
          <a:xfrm>
            <a:off x="1550988" y="3938588"/>
            <a:ext cx="1868487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met pijl 125"/>
          <p:cNvCxnSpPr>
            <a:stCxn id="55" idx="3"/>
          </p:cNvCxnSpPr>
          <p:nvPr/>
        </p:nvCxnSpPr>
        <p:spPr>
          <a:xfrm>
            <a:off x="2560638" y="2057400"/>
            <a:ext cx="3765550" cy="14859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4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3" idx="0"/>
            <a:endCxn id="55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Vrije vorm 18448"/>
          <p:cNvSpPr/>
          <p:nvPr/>
        </p:nvSpPr>
        <p:spPr>
          <a:xfrm>
            <a:off x="8388350" y="1928813"/>
            <a:ext cx="596900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7" name="Vrije vorm 136"/>
          <p:cNvSpPr/>
          <p:nvPr/>
        </p:nvSpPr>
        <p:spPr>
          <a:xfrm>
            <a:off x="8388350" y="3435350"/>
            <a:ext cx="5969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8" name="Vrije vorm 137"/>
          <p:cNvSpPr/>
          <p:nvPr/>
        </p:nvSpPr>
        <p:spPr>
          <a:xfrm rot="10800000">
            <a:off x="107950" y="3435350"/>
            <a:ext cx="4318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9" name="Vrije vorm 138"/>
          <p:cNvSpPr/>
          <p:nvPr/>
        </p:nvSpPr>
        <p:spPr>
          <a:xfrm rot="10800000">
            <a:off x="107950" y="1924050"/>
            <a:ext cx="452438" cy="247650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0" name="Vrije vorm 139"/>
          <p:cNvSpPr/>
          <p:nvPr/>
        </p:nvSpPr>
        <p:spPr>
          <a:xfrm rot="5246012">
            <a:off x="5077619" y="1577181"/>
            <a:ext cx="298450" cy="26193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1" name="Vrije vorm 14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8449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58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45087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5059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5060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5061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5062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5063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5064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22" name="Rechte verbindingslijn met pijl 21"/>
          <p:cNvCxnSpPr>
            <a:stCxn id="45059" idx="3"/>
            <a:endCxn id="45060" idx="0"/>
          </p:cNvCxnSpPr>
          <p:nvPr/>
        </p:nvCxnSpPr>
        <p:spPr>
          <a:xfrm>
            <a:off x="5441950" y="1166813"/>
            <a:ext cx="1939925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met pijl 87"/>
          <p:cNvCxnSpPr>
            <a:stCxn id="45059" idx="2"/>
            <a:endCxn id="45061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/>
          <p:cNvCxnSpPr>
            <a:stCxn id="45059" idx="2"/>
            <a:endCxn id="45062" idx="0"/>
          </p:cNvCxnSpPr>
          <p:nvPr/>
        </p:nvCxnSpPr>
        <p:spPr>
          <a:xfrm>
            <a:off x="4430713" y="1563688"/>
            <a:ext cx="0" cy="27670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>
            <a:stCxn id="45059" idx="2"/>
            <a:endCxn id="45063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met pijl 96"/>
          <p:cNvCxnSpPr>
            <a:stCxn id="45059" idx="1"/>
            <a:endCxn id="45064" idx="0"/>
          </p:cNvCxnSpPr>
          <p:nvPr/>
        </p:nvCxnSpPr>
        <p:spPr>
          <a:xfrm flipH="1">
            <a:off x="1550988" y="1166813"/>
            <a:ext cx="1868487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45060" idx="1"/>
            <a:endCxn id="45064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met pijl 102"/>
          <p:cNvCxnSpPr>
            <a:endCxn id="45063" idx="3"/>
          </p:cNvCxnSpPr>
          <p:nvPr/>
        </p:nvCxnSpPr>
        <p:spPr>
          <a:xfrm flipH="1">
            <a:off x="2560638" y="2057400"/>
            <a:ext cx="3811587" cy="14859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45060" idx="1"/>
            <a:endCxn id="45062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met pijl 108"/>
          <p:cNvCxnSpPr>
            <a:stCxn id="45060" idx="2"/>
          </p:cNvCxnSpPr>
          <p:nvPr/>
        </p:nvCxnSpPr>
        <p:spPr>
          <a:xfrm flipH="1">
            <a:off x="7381875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met pijl 112"/>
          <p:cNvCxnSpPr>
            <a:stCxn id="45061" idx="2"/>
            <a:endCxn id="45062" idx="3"/>
          </p:cNvCxnSpPr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45064" idx="2"/>
            <a:endCxn id="45063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met pijl 122"/>
          <p:cNvCxnSpPr>
            <a:stCxn id="45063" idx="2"/>
            <a:endCxn id="45062" idx="1"/>
          </p:cNvCxnSpPr>
          <p:nvPr/>
        </p:nvCxnSpPr>
        <p:spPr>
          <a:xfrm>
            <a:off x="1550988" y="3938588"/>
            <a:ext cx="1868487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met pijl 125"/>
          <p:cNvCxnSpPr>
            <a:stCxn id="45064" idx="3"/>
          </p:cNvCxnSpPr>
          <p:nvPr/>
        </p:nvCxnSpPr>
        <p:spPr>
          <a:xfrm>
            <a:off x="2560638" y="2057400"/>
            <a:ext cx="3765550" cy="14859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45063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45062" idx="0"/>
            <a:endCxn id="45064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Vrije vorm 18448"/>
          <p:cNvSpPr/>
          <p:nvPr/>
        </p:nvSpPr>
        <p:spPr>
          <a:xfrm>
            <a:off x="8388350" y="1928813"/>
            <a:ext cx="596900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7" name="Vrije vorm 136"/>
          <p:cNvSpPr/>
          <p:nvPr/>
        </p:nvSpPr>
        <p:spPr>
          <a:xfrm>
            <a:off x="8388350" y="3435350"/>
            <a:ext cx="5969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8" name="Vrije vorm 137"/>
          <p:cNvSpPr/>
          <p:nvPr/>
        </p:nvSpPr>
        <p:spPr>
          <a:xfrm rot="10800000">
            <a:off x="107950" y="3435350"/>
            <a:ext cx="4318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9" name="Vrije vorm 138"/>
          <p:cNvSpPr/>
          <p:nvPr/>
        </p:nvSpPr>
        <p:spPr>
          <a:xfrm rot="10800000">
            <a:off x="107950" y="1924050"/>
            <a:ext cx="452438" cy="247650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0" name="Vrije vorm 139"/>
          <p:cNvSpPr/>
          <p:nvPr/>
        </p:nvSpPr>
        <p:spPr>
          <a:xfrm rot="5246012">
            <a:off x="5077619" y="1577181"/>
            <a:ext cx="298450" cy="26193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1" name="Vrije vorm 14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03605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change 1 property at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once</a:t>
            </a:r>
            <a:endParaRPr lang="nl-NL" dirty="0">
              <a:latin typeface="+mn-lt"/>
              <a:cs typeface="+mn-cs"/>
            </a:endParaRPr>
          </a:p>
        </p:txBody>
      </p:sp>
      <p:sp>
        <p:nvSpPr>
          <p:cNvPr id="2" name="Ovaal 1"/>
          <p:cNvSpPr/>
          <p:nvPr/>
        </p:nvSpPr>
        <p:spPr>
          <a:xfrm rot="20896783">
            <a:off x="1138292" y="1188230"/>
            <a:ext cx="2736304" cy="504106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al 38"/>
          <p:cNvSpPr/>
          <p:nvPr/>
        </p:nvSpPr>
        <p:spPr>
          <a:xfrm rot="5400000">
            <a:off x="6873084" y="2580048"/>
            <a:ext cx="1019172" cy="504106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al 39"/>
          <p:cNvSpPr/>
          <p:nvPr/>
        </p:nvSpPr>
        <p:spPr>
          <a:xfrm rot="1366444">
            <a:off x="1263021" y="4022622"/>
            <a:ext cx="2381913" cy="504106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al 41"/>
          <p:cNvSpPr/>
          <p:nvPr/>
        </p:nvSpPr>
        <p:spPr>
          <a:xfrm rot="5400000">
            <a:off x="2987786" y="2643747"/>
            <a:ext cx="2952354" cy="504106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al 42"/>
          <p:cNvSpPr/>
          <p:nvPr/>
        </p:nvSpPr>
        <p:spPr>
          <a:xfrm rot="1315740">
            <a:off x="2346429" y="2596237"/>
            <a:ext cx="4159735" cy="504106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al 46"/>
          <p:cNvSpPr/>
          <p:nvPr/>
        </p:nvSpPr>
        <p:spPr>
          <a:xfrm rot="20346032">
            <a:off x="2364836" y="2566413"/>
            <a:ext cx="4159735" cy="504106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8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8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8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8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9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06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47129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7107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7108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7109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7110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7111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7112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47107" idx="2"/>
            <a:endCxn id="47111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47108" idx="1"/>
            <a:endCxn id="47112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47108" idx="1"/>
            <a:endCxn id="47110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47111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47110" idx="0"/>
            <a:endCxn id="47112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03605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change at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least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property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47107" idx="2"/>
            <a:endCxn id="47109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rije vorm 55"/>
          <p:cNvSpPr/>
          <p:nvPr/>
        </p:nvSpPr>
        <p:spPr>
          <a:xfrm>
            <a:off x="8388350" y="1928813"/>
            <a:ext cx="596900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9" name="Vrije vorm 58"/>
          <p:cNvSpPr/>
          <p:nvPr/>
        </p:nvSpPr>
        <p:spPr>
          <a:xfrm rot="10800000">
            <a:off x="107950" y="1924050"/>
            <a:ext cx="452438" cy="247650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8" name="Rechte verbindingslijn met pijl 67"/>
          <p:cNvCxnSpPr/>
          <p:nvPr/>
        </p:nvCxnSpPr>
        <p:spPr>
          <a:xfrm>
            <a:off x="5441950" y="1166813"/>
            <a:ext cx="1939925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Vrije vorm 70"/>
          <p:cNvSpPr/>
          <p:nvPr/>
        </p:nvSpPr>
        <p:spPr>
          <a:xfrm>
            <a:off x="8388350" y="3435350"/>
            <a:ext cx="5969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2" name="Vrije vorm 71"/>
          <p:cNvSpPr/>
          <p:nvPr/>
        </p:nvSpPr>
        <p:spPr>
          <a:xfrm rot="10800000">
            <a:off x="107950" y="3435350"/>
            <a:ext cx="4318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3" name="Vrije vorm 72"/>
          <p:cNvSpPr/>
          <p:nvPr/>
        </p:nvSpPr>
        <p:spPr>
          <a:xfrm rot="5246012">
            <a:off x="5077619" y="1577181"/>
            <a:ext cx="298450" cy="26193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6" name="Picture 2" descr="File:Socks I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 rot="5400000">
            <a:off x="6804026" y="2141537"/>
            <a:ext cx="4572000" cy="24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http://commons.wikimedia.org/wiki/File:Socks_III.jpg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036050" cy="295465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Running example: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</a:t>
            </a:r>
            <a:r>
              <a:rPr lang="nl-NL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secret</a:t>
            </a:r>
            <a:r>
              <a:rPr lang="nl-N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life of </a:t>
            </a:r>
            <a:r>
              <a:rPr lang="nl-NL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endParaRPr lang="nl-N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Purpose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should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help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decide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which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wear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help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decide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when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2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06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47129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7107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7108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7109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7110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7111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7112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47107" idx="2"/>
            <a:endCxn id="47111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47108" idx="1"/>
            <a:endCxn id="47112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47108" idx="1"/>
            <a:endCxn id="47110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47111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47110" idx="0"/>
            <a:endCxn id="47112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03605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change at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least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property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47107" idx="2"/>
            <a:endCxn id="47109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rije vorm 55"/>
          <p:cNvSpPr/>
          <p:nvPr/>
        </p:nvSpPr>
        <p:spPr>
          <a:xfrm>
            <a:off x="8388350" y="1928813"/>
            <a:ext cx="596900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9" name="Vrije vorm 58"/>
          <p:cNvSpPr/>
          <p:nvPr/>
        </p:nvSpPr>
        <p:spPr>
          <a:xfrm rot="10800000">
            <a:off x="107950" y="1924050"/>
            <a:ext cx="452438" cy="247650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8" name="Rechte verbindingslijn met pijl 67"/>
          <p:cNvCxnSpPr/>
          <p:nvPr/>
        </p:nvCxnSpPr>
        <p:spPr>
          <a:xfrm>
            <a:off x="5441950" y="1166813"/>
            <a:ext cx="1939925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Vrije vorm 70"/>
          <p:cNvSpPr/>
          <p:nvPr/>
        </p:nvSpPr>
        <p:spPr>
          <a:xfrm>
            <a:off x="8388350" y="3435350"/>
            <a:ext cx="5969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2" name="Vrije vorm 71"/>
          <p:cNvSpPr/>
          <p:nvPr/>
        </p:nvSpPr>
        <p:spPr>
          <a:xfrm rot="10800000">
            <a:off x="107950" y="3435350"/>
            <a:ext cx="4318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3" name="Vrije vorm 72"/>
          <p:cNvSpPr/>
          <p:nvPr/>
        </p:nvSpPr>
        <p:spPr>
          <a:xfrm rot="5246012">
            <a:off x="5077619" y="1577181"/>
            <a:ext cx="298450" cy="26193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Tekstvak 32"/>
          <p:cNvSpPr txBox="1"/>
          <p:nvPr/>
        </p:nvSpPr>
        <p:spPr>
          <a:xfrm>
            <a:off x="2660080" y="1887091"/>
            <a:ext cx="3568104" cy="1692771"/>
          </a:xfrm>
          <a:prstGeom prst="rect">
            <a:avLst/>
          </a:prstGeom>
          <a:blipFill dpi="0" rotWithShape="1">
            <a:blip r:embed="rId5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property has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change?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3723256" y="1678335"/>
            <a:ext cx="124108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409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06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47129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7107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7108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7109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7110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7111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7112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47107" idx="2"/>
            <a:endCxn id="47111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47108" idx="1"/>
            <a:endCxn id="47112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47108" idx="1"/>
            <a:endCxn id="47110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47111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47110" idx="0"/>
            <a:endCxn id="47112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03605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change at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least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property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47107" idx="2"/>
            <a:endCxn id="47109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rije vorm 55"/>
          <p:cNvSpPr/>
          <p:nvPr/>
        </p:nvSpPr>
        <p:spPr>
          <a:xfrm>
            <a:off x="8388350" y="1928813"/>
            <a:ext cx="596900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9" name="Vrije vorm 58"/>
          <p:cNvSpPr/>
          <p:nvPr/>
        </p:nvSpPr>
        <p:spPr>
          <a:xfrm rot="10800000">
            <a:off x="107950" y="1924050"/>
            <a:ext cx="452438" cy="247650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8" name="Rechte verbindingslijn met pijl 67"/>
          <p:cNvCxnSpPr/>
          <p:nvPr/>
        </p:nvCxnSpPr>
        <p:spPr>
          <a:xfrm>
            <a:off x="5441950" y="1166813"/>
            <a:ext cx="1939925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Vrije vorm 70"/>
          <p:cNvSpPr/>
          <p:nvPr/>
        </p:nvSpPr>
        <p:spPr>
          <a:xfrm>
            <a:off x="8388350" y="3435350"/>
            <a:ext cx="5969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2" name="Vrije vorm 71"/>
          <p:cNvSpPr/>
          <p:nvPr/>
        </p:nvSpPr>
        <p:spPr>
          <a:xfrm rot="10800000">
            <a:off x="107950" y="3435350"/>
            <a:ext cx="431800" cy="24288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3" name="Vrije vorm 72"/>
          <p:cNvSpPr/>
          <p:nvPr/>
        </p:nvSpPr>
        <p:spPr>
          <a:xfrm rot="5246012">
            <a:off x="5077619" y="1577181"/>
            <a:ext cx="298450" cy="261938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Ovaal 32"/>
          <p:cNvSpPr/>
          <p:nvPr/>
        </p:nvSpPr>
        <p:spPr>
          <a:xfrm rot="5400000">
            <a:off x="8351278" y="3086284"/>
            <a:ext cx="674689" cy="88853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al 33"/>
          <p:cNvSpPr/>
          <p:nvPr/>
        </p:nvSpPr>
        <p:spPr>
          <a:xfrm rot="5400000">
            <a:off x="-1599" y="3086284"/>
            <a:ext cx="674689" cy="88853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al 34"/>
          <p:cNvSpPr/>
          <p:nvPr/>
        </p:nvSpPr>
        <p:spPr>
          <a:xfrm rot="5400000">
            <a:off x="4939939" y="1355513"/>
            <a:ext cx="607839" cy="816522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4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6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6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54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49174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9155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9156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9157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9158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49159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49160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49155" idx="2"/>
            <a:endCxn id="49159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49156" idx="1"/>
            <a:endCxn id="49160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49156" idx="1"/>
            <a:endCxn id="49158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49159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49158" idx="0"/>
            <a:endCxn id="49160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03605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transitions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both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directions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are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distinct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49155" idx="2"/>
            <a:endCxn id="49157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rije vorm 55"/>
          <p:cNvSpPr/>
          <p:nvPr/>
        </p:nvSpPr>
        <p:spPr>
          <a:xfrm>
            <a:off x="8388350" y="1928813"/>
            <a:ext cx="596900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9" name="Vrije vorm 58"/>
          <p:cNvSpPr/>
          <p:nvPr/>
        </p:nvSpPr>
        <p:spPr>
          <a:xfrm rot="10800000">
            <a:off x="107950" y="1924050"/>
            <a:ext cx="452438" cy="247650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8" name="Rechte verbindingslijn met pijl 67"/>
          <p:cNvCxnSpPr/>
          <p:nvPr/>
        </p:nvCxnSpPr>
        <p:spPr>
          <a:xfrm>
            <a:off x="5441950" y="1166813"/>
            <a:ext cx="1939925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02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51231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1203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1204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1205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1206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1207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1208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51203" idx="2"/>
            <a:endCxn id="51207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1204" idx="1"/>
            <a:endCxn id="51208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51204" idx="1"/>
            <a:endCxn id="51206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1208" idx="2"/>
            <a:endCxn id="51207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1207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1206" idx="0"/>
            <a:endCxn id="51208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03605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transitions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both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directions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are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distinct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1203" idx="2"/>
            <a:endCxn id="51205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rije vorm 55"/>
          <p:cNvSpPr/>
          <p:nvPr/>
        </p:nvSpPr>
        <p:spPr>
          <a:xfrm>
            <a:off x="8388350" y="1928813"/>
            <a:ext cx="596900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9" name="Vrije vorm 58"/>
          <p:cNvSpPr/>
          <p:nvPr/>
        </p:nvSpPr>
        <p:spPr>
          <a:xfrm rot="10800000">
            <a:off x="107950" y="1924050"/>
            <a:ext cx="452438" cy="247650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2" name="Rechte verbindingslijn met pijl 61"/>
          <p:cNvCxnSpPr/>
          <p:nvPr/>
        </p:nvCxnSpPr>
        <p:spPr>
          <a:xfrm>
            <a:off x="5441950" y="1166813"/>
            <a:ext cx="1939925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>
            <a:off x="5475288" y="1041400"/>
            <a:ext cx="2317750" cy="595313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 flipH="1">
            <a:off x="5443538" y="3938588"/>
            <a:ext cx="2255837" cy="9207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/>
          <p:nvPr/>
        </p:nvCxnSpPr>
        <p:spPr>
          <a:xfrm>
            <a:off x="1690688" y="2435225"/>
            <a:ext cx="0" cy="71278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 flipH="1" flipV="1">
            <a:off x="2573338" y="2265363"/>
            <a:ext cx="1711325" cy="206216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H="1">
            <a:off x="4603750" y="2243138"/>
            <a:ext cx="1765300" cy="208438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2562225" y="1935163"/>
            <a:ext cx="3806825" cy="111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50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53279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3251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3252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3253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3254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3255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3256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53251" idx="2"/>
            <a:endCxn id="53255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3252" idx="1"/>
            <a:endCxn id="53256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53252" idx="1"/>
            <a:endCxn id="53254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3256" idx="2"/>
            <a:endCxn id="53255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3255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3254" idx="0"/>
            <a:endCxn id="53256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don’t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dirty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unless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being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worn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3251" idx="2"/>
            <a:endCxn id="53253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rije vorm 55"/>
          <p:cNvSpPr/>
          <p:nvPr/>
        </p:nvSpPr>
        <p:spPr>
          <a:xfrm>
            <a:off x="8388350" y="1928813"/>
            <a:ext cx="596900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9" name="Vrije vorm 58"/>
          <p:cNvSpPr/>
          <p:nvPr/>
        </p:nvSpPr>
        <p:spPr>
          <a:xfrm rot="10800000">
            <a:off x="107950" y="1924050"/>
            <a:ext cx="452438" cy="247650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2" name="Rechte verbindingslijn met pijl 61"/>
          <p:cNvCxnSpPr/>
          <p:nvPr/>
        </p:nvCxnSpPr>
        <p:spPr>
          <a:xfrm>
            <a:off x="5441950" y="1166813"/>
            <a:ext cx="1939925" cy="495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>
            <a:off x="5475288" y="1041400"/>
            <a:ext cx="2317750" cy="595313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 flipH="1">
            <a:off x="5443538" y="3938588"/>
            <a:ext cx="2255837" cy="9207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/>
          <p:nvPr/>
        </p:nvCxnSpPr>
        <p:spPr>
          <a:xfrm>
            <a:off x="1690688" y="2435225"/>
            <a:ext cx="0" cy="71278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 flipH="1" flipV="1">
            <a:off x="2573338" y="2265363"/>
            <a:ext cx="1711325" cy="206216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H="1">
            <a:off x="4603750" y="2243138"/>
            <a:ext cx="1765300" cy="208438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2562225" y="1935163"/>
            <a:ext cx="3806825" cy="111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al 37"/>
          <p:cNvSpPr/>
          <p:nvPr/>
        </p:nvSpPr>
        <p:spPr>
          <a:xfrm rot="5400000">
            <a:off x="8367154" y="1603610"/>
            <a:ext cx="674689" cy="88853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al 38"/>
          <p:cNvSpPr/>
          <p:nvPr/>
        </p:nvSpPr>
        <p:spPr>
          <a:xfrm rot="5400000">
            <a:off x="70409" y="1600734"/>
            <a:ext cx="674689" cy="88853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al 39"/>
          <p:cNvSpPr/>
          <p:nvPr/>
        </p:nvSpPr>
        <p:spPr>
          <a:xfrm rot="6300978">
            <a:off x="6397667" y="67219"/>
            <a:ext cx="521832" cy="2777865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al 41"/>
          <p:cNvSpPr/>
          <p:nvPr/>
        </p:nvSpPr>
        <p:spPr>
          <a:xfrm rot="5400000">
            <a:off x="1099010" y="2555147"/>
            <a:ext cx="1041323" cy="57606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98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55323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5299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300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5301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302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5303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304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55299" idx="2"/>
            <a:endCxn id="55303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5300" idx="1"/>
            <a:endCxn id="55304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55300" idx="1"/>
            <a:endCxn id="55302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5304" idx="2"/>
            <a:endCxn id="55303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5303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5302" idx="0"/>
            <a:endCxn id="55304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only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get clean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by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washing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5299" idx="2"/>
            <a:endCxn id="55301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>
            <a:off x="5475288" y="1041400"/>
            <a:ext cx="2317750" cy="595313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 flipH="1">
            <a:off x="5443538" y="3938588"/>
            <a:ext cx="2255837" cy="9207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 flipH="1" flipV="1">
            <a:off x="2573338" y="2265363"/>
            <a:ext cx="1711325" cy="206216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H="1">
            <a:off x="4603750" y="2243138"/>
            <a:ext cx="1765300" cy="208438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2562225" y="1935163"/>
            <a:ext cx="3806825" cy="111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98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55323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5299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300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5301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302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5303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304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55299" idx="2"/>
            <a:endCxn id="55303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5300" idx="1"/>
            <a:endCxn id="55304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55300" idx="1"/>
            <a:endCxn id="55302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5304" idx="2"/>
            <a:endCxn id="55303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5303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5302" idx="0"/>
            <a:endCxn id="55304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only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get clean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by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washing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5299" idx="2"/>
            <a:endCxn id="55301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>
            <a:off x="5475288" y="1041400"/>
            <a:ext cx="2317750" cy="595313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 flipH="1">
            <a:off x="5443538" y="3938588"/>
            <a:ext cx="2255837" cy="9207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 flipH="1" flipV="1">
            <a:off x="2573338" y="2265363"/>
            <a:ext cx="1711325" cy="206216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H="1">
            <a:off x="4603750" y="2243138"/>
            <a:ext cx="1765300" cy="208438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2562225" y="1935163"/>
            <a:ext cx="3806825" cy="111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2660080" y="1887091"/>
            <a:ext cx="3568104" cy="1692771"/>
          </a:xfrm>
          <a:prstGeom prst="rect">
            <a:avLst/>
          </a:prstGeom>
          <a:blipFill dpi="0" rotWithShape="1">
            <a:blip r:embed="rId5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socks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clean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723256" y="1678335"/>
            <a:ext cx="124108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876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98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55323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5299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300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5301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302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5303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5304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55299" idx="2"/>
            <a:endCxn id="55303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5300" idx="1"/>
            <a:endCxn id="55304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55300" idx="1"/>
            <a:endCxn id="55302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5304" idx="2"/>
            <a:endCxn id="55303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5303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5302" idx="0"/>
            <a:endCxn id="55304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only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get clean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by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washing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5299" idx="2"/>
            <a:endCxn id="55301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>
            <a:off x="5475288" y="1041400"/>
            <a:ext cx="2317750" cy="595313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 flipH="1">
            <a:off x="5443538" y="3938588"/>
            <a:ext cx="2255837" cy="9207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 flipH="1" flipV="1">
            <a:off x="2573338" y="2265363"/>
            <a:ext cx="1711325" cy="206216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H="1">
            <a:off x="4603750" y="2243138"/>
            <a:ext cx="1765300" cy="208438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2562225" y="1935163"/>
            <a:ext cx="3806825" cy="111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al 33"/>
          <p:cNvSpPr/>
          <p:nvPr/>
        </p:nvSpPr>
        <p:spPr>
          <a:xfrm rot="6300978">
            <a:off x="6443997" y="-65513"/>
            <a:ext cx="521832" cy="2873801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al 34"/>
          <p:cNvSpPr/>
          <p:nvPr/>
        </p:nvSpPr>
        <p:spPr>
          <a:xfrm rot="4097271">
            <a:off x="6325633" y="2839343"/>
            <a:ext cx="521832" cy="3072677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8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6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57369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7347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7348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7349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7350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7351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7352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57347" idx="2"/>
            <a:endCxn id="57351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7348" idx="1"/>
            <a:endCxn id="57352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57348" idx="1"/>
            <a:endCxn id="57350" idx="0"/>
          </p:cNvCxnSpPr>
          <p:nvPr/>
        </p:nvCxnSpPr>
        <p:spPr>
          <a:xfrm flipH="1">
            <a:off x="4430713" y="2057400"/>
            <a:ext cx="1941512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7352" idx="2"/>
            <a:endCxn id="57351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7351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7350" idx="0"/>
            <a:endCxn id="57352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only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put on clean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7347" idx="2"/>
            <a:endCxn id="57349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 flipH="1" flipV="1">
            <a:off x="2573338" y="2265363"/>
            <a:ext cx="1711325" cy="206216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H="1">
            <a:off x="4603750" y="2243138"/>
            <a:ext cx="1765300" cy="208438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2562225" y="1935163"/>
            <a:ext cx="3806825" cy="111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al 32"/>
          <p:cNvSpPr/>
          <p:nvPr/>
        </p:nvSpPr>
        <p:spPr>
          <a:xfrm rot="2364581">
            <a:off x="5192890" y="1777375"/>
            <a:ext cx="521832" cy="2873801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al 33"/>
          <p:cNvSpPr/>
          <p:nvPr/>
        </p:nvSpPr>
        <p:spPr>
          <a:xfrm rot="19330046">
            <a:off x="3238249" y="1781686"/>
            <a:ext cx="521832" cy="2873801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6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394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59415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9395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9396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9397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9398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9399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9400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59395" idx="2"/>
            <a:endCxn id="59399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9396" idx="1"/>
            <a:endCxn id="59400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9400" idx="2"/>
            <a:endCxn id="59399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9399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9398" idx="0"/>
            <a:endCxn id="59400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don’t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put dirty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the closet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9395" idx="2"/>
            <a:endCxn id="59397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H="1">
            <a:off x="4603750" y="2243138"/>
            <a:ext cx="1765300" cy="208438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2562225" y="1935163"/>
            <a:ext cx="3806825" cy="111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4" name="Groep 18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  <a:effectLst/>
        </p:grpSpPr>
        <p:pic>
          <p:nvPicPr>
            <p:cNvPr id="18438" name="Afbeelding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Rechte verbindingslijn 6"/>
            <p:cNvCxnSpPr>
              <a:endCxn id="13" idx="2"/>
            </p:cNvCxnSpPr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" name="Rechthoek 3"/>
          <p:cNvSpPr/>
          <p:nvPr/>
        </p:nvSpPr>
        <p:spPr>
          <a:xfrm>
            <a:off x="194400" y="194400"/>
            <a:ext cx="9251950" cy="304698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Step 1: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conceptual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model with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properties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mySocks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=[pair1:pairOfSocks, 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         pair2:pairOfSocks,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        ...]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pairOfSocks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:[</a:t>
            </a:r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lSock:sock,rSock:sock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];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sock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:[</a:t>
            </a:r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:{</a:t>
            </a:r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closet,on,wash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},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+mn-cs"/>
              </a:rPr>
              <a:t>:{clean... dirty}];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94400" y="3867150"/>
            <a:ext cx="3168650" cy="13112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pair1.lSock.where == closet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pair2.rSock.where ==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pair3.lSock.hygiene == dirty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pair2.rSock.where ==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wash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492500" y="3867150"/>
            <a:ext cx="8280400" cy="13112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means: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left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sock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pair1 is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stored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away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means: I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wearing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the right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sock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pair2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means: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left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sock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pair3 is dirty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means: the right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sock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pair 2 is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washed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5" grpId="0" uiExpand="1" build="p" bldLvl="5"/>
      <p:bldP spid="13" grpId="0" uiExpand="1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394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59415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9395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9396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9397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9398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9399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9400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59395" idx="2"/>
            <a:endCxn id="59399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9396" idx="1"/>
            <a:endCxn id="59400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9400" idx="2"/>
            <a:endCxn id="59399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9399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9398" idx="0"/>
            <a:endCxn id="59400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don’t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put dirty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the closet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9395" idx="2"/>
            <a:endCxn id="59397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H="1">
            <a:off x="4603750" y="2243138"/>
            <a:ext cx="1765300" cy="208438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2562225" y="1935163"/>
            <a:ext cx="3806825" cy="111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2660080" y="1887091"/>
            <a:ext cx="3568104" cy="1692771"/>
          </a:xfrm>
          <a:prstGeom prst="rect">
            <a:avLst/>
          </a:prstGeom>
          <a:blipFill dpi="0" rotWithShape="1">
            <a:blip r:embed="rId5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 dirty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socks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closet?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723256" y="1678335"/>
            <a:ext cx="124108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550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394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59415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9395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9396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9397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9398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9399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59400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59395" idx="2"/>
            <a:endCxn id="59399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59396" idx="1"/>
            <a:endCxn id="59400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9400" idx="2"/>
            <a:endCxn id="59399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9399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9398" idx="0"/>
            <a:endCxn id="59400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don’t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put dirty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the closet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9395" idx="2"/>
            <a:endCxn id="59397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H="1">
            <a:off x="4603750" y="2243138"/>
            <a:ext cx="1765300" cy="208438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2562225" y="1935163"/>
            <a:ext cx="3806825" cy="11112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al 29"/>
          <p:cNvSpPr/>
          <p:nvPr/>
        </p:nvSpPr>
        <p:spPr>
          <a:xfrm rot="5400000">
            <a:off x="4271821" y="-368430"/>
            <a:ext cx="521832" cy="4674002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al 30"/>
          <p:cNvSpPr/>
          <p:nvPr/>
        </p:nvSpPr>
        <p:spPr>
          <a:xfrm rot="2485457">
            <a:off x="5243768" y="1695077"/>
            <a:ext cx="521832" cy="3119307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2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61461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1443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1444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61445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1446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61447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1448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94" name="Rechte verbindingslijn met pijl 93"/>
          <p:cNvCxnSpPr>
            <a:stCxn id="61443" idx="2"/>
            <a:endCxn id="61447" idx="3"/>
          </p:cNvCxnSpPr>
          <p:nvPr/>
        </p:nvCxnSpPr>
        <p:spPr>
          <a:xfrm flipH="1">
            <a:off x="2560638" y="1563688"/>
            <a:ext cx="1870075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stCxn id="61444" idx="1"/>
            <a:endCxn id="61448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61448" idx="2"/>
            <a:endCxn id="61447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61447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61446" idx="0"/>
            <a:endCxn id="61448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don’t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put clean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the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wash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61443" idx="2"/>
            <a:endCxn id="61445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V="1">
            <a:off x="2551113" y="3668713"/>
            <a:ext cx="379730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al 27"/>
          <p:cNvSpPr/>
          <p:nvPr/>
        </p:nvSpPr>
        <p:spPr>
          <a:xfrm rot="2634329">
            <a:off x="3329047" y="1014227"/>
            <a:ext cx="521832" cy="2855827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al 28"/>
          <p:cNvSpPr/>
          <p:nvPr/>
        </p:nvSpPr>
        <p:spPr>
          <a:xfrm rot="5400000">
            <a:off x="4154416" y="1578103"/>
            <a:ext cx="521832" cy="4201766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6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490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63507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3491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3492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63493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3494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63495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3496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100" name="Rechte verbindingslijn met pijl 99"/>
          <p:cNvCxnSpPr>
            <a:stCxn id="63492" idx="1"/>
            <a:endCxn id="63496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63496" idx="2"/>
            <a:endCxn id="63495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63495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63494" idx="0"/>
            <a:endCxn id="63496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don’t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put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worn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into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the closet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63491" idx="2"/>
            <a:endCxn id="63493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4592638" y="1573213"/>
            <a:ext cx="1776412" cy="179705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al 25"/>
          <p:cNvSpPr/>
          <p:nvPr/>
        </p:nvSpPr>
        <p:spPr>
          <a:xfrm rot="18925361">
            <a:off x="5139245" y="1014227"/>
            <a:ext cx="521832" cy="2855827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538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65555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5539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5540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65541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5542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65543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5544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100" name="Rechte verbindingslijn met pijl 99"/>
          <p:cNvCxnSpPr>
            <a:stCxn id="65540" idx="1"/>
            <a:endCxn id="65544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65544" idx="2"/>
            <a:endCxn id="65543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65543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65542" idx="0"/>
            <a:endCxn id="65544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some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are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unreachable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65539" idx="2"/>
            <a:endCxn id="65541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al 1"/>
          <p:cNvSpPr/>
          <p:nvPr/>
        </p:nvSpPr>
        <p:spPr>
          <a:xfrm>
            <a:off x="6084888" y="1276350"/>
            <a:ext cx="2735262" cy="1524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586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67602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419475" y="771525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hygiene==clean</a:t>
            </a:r>
          </a:p>
        </p:txBody>
      </p:sp>
      <p:sp>
        <p:nvSpPr>
          <p:cNvPr id="67588" name="AutoShape 10"/>
          <p:cNvSpPr>
            <a:spLocks noChangeArrowheads="1"/>
          </p:cNvSpPr>
          <p:nvPr/>
        </p:nvSpPr>
        <p:spPr bwMode="auto">
          <a:xfrm>
            <a:off x="6372225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6372225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 dirty="0" err="1">
                <a:latin typeface="Courier New" pitchFamily="84" charset="0"/>
              </a:rPr>
              <a:t>where</a:t>
            </a:r>
            <a:r>
              <a:rPr lang="nl-NL" sz="1800" dirty="0">
                <a:latin typeface="Courier New" pitchFamily="84" charset="0"/>
              </a:rPr>
              <a:t>==on</a:t>
            </a:r>
          </a:p>
          <a:p>
            <a:pPr marL="180975" indent="-180975"/>
            <a:r>
              <a:rPr lang="nl-NL" sz="1800" dirty="0" err="1">
                <a:latin typeface="Courier New" pitchFamily="84" charset="0"/>
              </a:rPr>
              <a:t>hygiene</a:t>
            </a:r>
            <a:r>
              <a:rPr lang="nl-NL" sz="1800" dirty="0">
                <a:latin typeface="Courier New" pitchFamily="84" charset="0"/>
              </a:rPr>
              <a:t>==clean</a:t>
            </a:r>
          </a:p>
        </p:txBody>
      </p:sp>
      <p:sp>
        <p:nvSpPr>
          <p:cNvPr id="53" name="AutoShape 10"/>
          <p:cNvSpPr>
            <a:spLocks noChangeArrowheads="1"/>
          </p:cNvSpPr>
          <p:nvPr/>
        </p:nvSpPr>
        <p:spPr bwMode="auto">
          <a:xfrm>
            <a:off x="3419475" y="4330700"/>
            <a:ext cx="20224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 dirty="0" err="1">
                <a:latin typeface="Courier New" pitchFamily="84" charset="0"/>
              </a:rPr>
              <a:t>where</a:t>
            </a:r>
            <a:r>
              <a:rPr lang="nl-NL" sz="1800" dirty="0">
                <a:latin typeface="Courier New" pitchFamily="84" charset="0"/>
              </a:rPr>
              <a:t>==on</a:t>
            </a:r>
          </a:p>
          <a:p>
            <a:pPr marL="180975" indent="-180975"/>
            <a:r>
              <a:rPr lang="nl-NL" sz="1800" dirty="0" err="1">
                <a:latin typeface="Courier New" pitchFamily="84" charset="0"/>
              </a:rPr>
              <a:t>hygiene</a:t>
            </a:r>
            <a:r>
              <a:rPr lang="nl-NL" sz="1800" dirty="0">
                <a:latin typeface="Courier New" pitchFamily="84" charset="0"/>
              </a:rPr>
              <a:t>!=clean</a:t>
            </a: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539750" y="3148013"/>
            <a:ext cx="2020888" cy="790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 dirty="0" err="1">
                <a:latin typeface="Courier New" pitchFamily="84" charset="0"/>
              </a:rPr>
              <a:t>where</a:t>
            </a:r>
            <a:r>
              <a:rPr lang="nl-NL" sz="1800" dirty="0">
                <a:latin typeface="Courier New" pitchFamily="84" charset="0"/>
              </a:rPr>
              <a:t>==</a:t>
            </a:r>
            <a:r>
              <a:rPr lang="nl-NL" sz="1800" dirty="0" err="1">
                <a:latin typeface="Courier New" pitchFamily="84" charset="0"/>
              </a:rPr>
              <a:t>wash</a:t>
            </a:r>
            <a:endParaRPr lang="nl-NL" sz="1800" dirty="0">
              <a:latin typeface="Courier New" pitchFamily="84" charset="0"/>
            </a:endParaRPr>
          </a:p>
          <a:p>
            <a:pPr marL="180975" indent="-180975"/>
            <a:r>
              <a:rPr lang="nl-NL" sz="1800" dirty="0" err="1">
                <a:latin typeface="Courier New" pitchFamily="84" charset="0"/>
              </a:rPr>
              <a:t>hygiene</a:t>
            </a:r>
            <a:r>
              <a:rPr lang="nl-NL" sz="1800" dirty="0">
                <a:latin typeface="Courier New" pitchFamily="84" charset="0"/>
              </a:rPr>
              <a:t>==clean</a:t>
            </a: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539750" y="1662113"/>
            <a:ext cx="20208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8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800">
                <a:latin typeface="Courier New" pitchFamily="84" charset="0"/>
              </a:rPr>
              <a:t>hygiene!=clean</a:t>
            </a:r>
          </a:p>
        </p:txBody>
      </p:sp>
      <p:cxnSp>
        <p:nvCxnSpPr>
          <p:cNvPr id="100" name="Rechte verbindingslijn met pijl 99"/>
          <p:cNvCxnSpPr>
            <a:stCxn id="67588" idx="1"/>
            <a:endCxn id="55" idx="3"/>
          </p:cNvCxnSpPr>
          <p:nvPr/>
        </p:nvCxnSpPr>
        <p:spPr>
          <a:xfrm flipH="1">
            <a:off x="2560638" y="2057400"/>
            <a:ext cx="38115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5" idx="2"/>
            <a:endCxn id="54" idx="0"/>
          </p:cNvCxnSpPr>
          <p:nvPr/>
        </p:nvCxnSpPr>
        <p:spPr>
          <a:xfrm flipH="1">
            <a:off x="1550988" y="2454275"/>
            <a:ext cx="0" cy="6937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>
            <a:stCxn id="54" idx="3"/>
          </p:cNvCxnSpPr>
          <p:nvPr/>
        </p:nvCxnSpPr>
        <p:spPr>
          <a:xfrm>
            <a:off x="2560638" y="3543300"/>
            <a:ext cx="376555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stCxn id="53" idx="0"/>
            <a:endCxn id="55" idx="3"/>
          </p:cNvCxnSpPr>
          <p:nvPr/>
        </p:nvCxnSpPr>
        <p:spPr>
          <a:xfrm flipH="1" flipV="1">
            <a:off x="2560638" y="2057400"/>
            <a:ext cx="1870075" cy="22733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First: look at 1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life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cycle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 single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endParaRPr lang="nl-NL" dirty="0">
              <a:latin typeface="+mn-lt"/>
              <a:cs typeface="+mn-cs"/>
            </a:endParaRPr>
          </a:p>
        </p:txBody>
      </p:sp>
      <p:cxnSp>
        <p:nvCxnSpPr>
          <p:cNvPr id="32" name="Rechte verbindingslijn met pijl 31"/>
          <p:cNvCxnSpPr>
            <a:stCxn id="50" idx="2"/>
            <a:endCxn id="52" idx="1"/>
          </p:cNvCxnSpPr>
          <p:nvPr/>
        </p:nvCxnSpPr>
        <p:spPr>
          <a:xfrm>
            <a:off x="4430713" y="1563688"/>
            <a:ext cx="1941512" cy="19796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3622676" y="4070350"/>
            <a:ext cx="360362" cy="242887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5441950" y="3938588"/>
            <a:ext cx="1939925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2562225" y="1530350"/>
            <a:ext cx="1733550" cy="181927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ctieknop: Film 1">
            <a:hlinkClick r:id="rId5" highlightClick="1"/>
          </p:cNvPr>
          <p:cNvSpPr/>
          <p:nvPr/>
        </p:nvSpPr>
        <p:spPr>
          <a:xfrm>
            <a:off x="7632700" y="4217988"/>
            <a:ext cx="1382713" cy="80203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/>
          </a:p>
          <a:p>
            <a:pPr algn="ctr"/>
            <a:r>
              <a:rPr lang="nl-NL" dirty="0" err="1" smtClean="0"/>
              <a:t>simulate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6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grpId="1" nodeType="withEffect">
                                  <p:stCondLst>
                                    <p:cond delay="103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3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grpId="2" nodeType="withEffect">
                                  <p:stCondLst>
                                    <p:cond delay="1120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4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2" nodeType="withEffect">
                                  <p:stCondLst>
                                    <p:cond delay="1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2" nodeType="withEffect">
                                  <p:stCondLst>
                                    <p:cond delay="1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4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2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3" grpId="3" animBg="1"/>
      <p:bldP spid="53" grpId="4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61" grpId="0" animBg="1"/>
      <p:bldP spid="61" grpId="1" animBg="1"/>
      <p:bldP spid="61" grpId="2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34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69666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9635" name="AutoShape 10"/>
          <p:cNvSpPr>
            <a:spLocks noChangeArrowheads="1"/>
          </p:cNvSpPr>
          <p:nvPr/>
        </p:nvSpPr>
        <p:spPr bwMode="auto">
          <a:xfrm>
            <a:off x="2012950" y="771525"/>
            <a:ext cx="1335088" cy="442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69636" name="AutoShape 10"/>
          <p:cNvSpPr>
            <a:spLocks noChangeArrowheads="1"/>
          </p:cNvSpPr>
          <p:nvPr/>
        </p:nvSpPr>
        <p:spPr bwMode="auto">
          <a:xfrm>
            <a:off x="3521075" y="1270000"/>
            <a:ext cx="1411288" cy="444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sp>
        <p:nvSpPr>
          <p:cNvPr id="69637" name="AutoShape 10"/>
          <p:cNvSpPr>
            <a:spLocks noChangeArrowheads="1"/>
          </p:cNvSpPr>
          <p:nvPr/>
        </p:nvSpPr>
        <p:spPr bwMode="auto">
          <a:xfrm>
            <a:off x="3521075" y="2103438"/>
            <a:ext cx="1411288" cy="4429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69638" name="AutoShape 10"/>
          <p:cNvSpPr>
            <a:spLocks noChangeArrowheads="1"/>
          </p:cNvSpPr>
          <p:nvPr/>
        </p:nvSpPr>
        <p:spPr bwMode="auto">
          <a:xfrm>
            <a:off x="2012950" y="2765425"/>
            <a:ext cx="1335088" cy="442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sp>
        <p:nvSpPr>
          <p:cNvPr id="69639" name="AutoShape 10"/>
          <p:cNvSpPr>
            <a:spLocks noChangeArrowheads="1"/>
          </p:cNvSpPr>
          <p:nvPr/>
        </p:nvSpPr>
        <p:spPr bwMode="auto">
          <a:xfrm>
            <a:off x="250825" y="2103438"/>
            <a:ext cx="1322388" cy="4429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69640" name="AutoShape 10"/>
          <p:cNvSpPr>
            <a:spLocks noChangeArrowheads="1"/>
          </p:cNvSpPr>
          <p:nvPr/>
        </p:nvSpPr>
        <p:spPr bwMode="auto">
          <a:xfrm>
            <a:off x="250825" y="1270000"/>
            <a:ext cx="1322388" cy="444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cxnSp>
        <p:nvCxnSpPr>
          <p:cNvPr id="100" name="Rechte verbindingslijn met pijl 99"/>
          <p:cNvCxnSpPr>
            <a:stCxn id="69636" idx="1"/>
            <a:endCxn id="69640" idx="3"/>
          </p:cNvCxnSpPr>
          <p:nvPr/>
        </p:nvCxnSpPr>
        <p:spPr>
          <a:xfrm flipH="1">
            <a:off x="1573213" y="1492250"/>
            <a:ext cx="194786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69640" idx="2"/>
            <a:endCxn id="69639" idx="0"/>
          </p:cNvCxnSpPr>
          <p:nvPr/>
        </p:nvCxnSpPr>
        <p:spPr>
          <a:xfrm>
            <a:off x="912813" y="1714500"/>
            <a:ext cx="0" cy="3889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/>
          <p:nvPr/>
        </p:nvCxnSpPr>
        <p:spPr>
          <a:xfrm>
            <a:off x="1573213" y="2366963"/>
            <a:ext cx="194786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endCxn id="69640" idx="3"/>
          </p:cNvCxnSpPr>
          <p:nvPr/>
        </p:nvCxnSpPr>
        <p:spPr>
          <a:xfrm flipH="1" flipV="1">
            <a:off x="1573213" y="1492250"/>
            <a:ext cx="1054100" cy="12731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69635" idx="2"/>
            <a:endCxn id="69637" idx="1"/>
          </p:cNvCxnSpPr>
          <p:nvPr/>
        </p:nvCxnSpPr>
        <p:spPr>
          <a:xfrm>
            <a:off x="2679700" y="1214438"/>
            <a:ext cx="841375" cy="110966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2079625" y="2566988"/>
            <a:ext cx="204788" cy="163512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2944813" y="2557463"/>
            <a:ext cx="663575" cy="1936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1573213" y="1214438"/>
            <a:ext cx="800100" cy="103822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5972175" y="2511425"/>
            <a:ext cx="1336675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==closet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7481888" y="3009900"/>
            <a:ext cx="14112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==closet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7481888" y="3841750"/>
            <a:ext cx="14112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==on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5972175" y="4505325"/>
            <a:ext cx="1336675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==on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sp>
        <p:nvSpPr>
          <p:cNvPr id="60" name="AutoShape 10"/>
          <p:cNvSpPr>
            <a:spLocks noChangeArrowheads="1"/>
          </p:cNvSpPr>
          <p:nvPr/>
        </p:nvSpPr>
        <p:spPr bwMode="auto">
          <a:xfrm>
            <a:off x="4211638" y="3841750"/>
            <a:ext cx="13223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</a:t>
            </a: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wash</a:t>
            </a:r>
            <a:endParaRPr lang="nl-NL" sz="1200" dirty="0">
              <a:latin typeface="Courier New" pitchFamily="49" charset="0"/>
              <a:ea typeface="+mn-ea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>
            <a:off x="4211638" y="3009900"/>
            <a:ext cx="13223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</a:t>
            </a: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wash</a:t>
            </a:r>
            <a:endParaRPr lang="nl-NL" sz="1200" dirty="0">
              <a:latin typeface="Courier New" pitchFamily="49" charset="0"/>
              <a:ea typeface="+mn-ea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cxnSp>
        <p:nvCxnSpPr>
          <p:cNvPr id="64" name="Rechte verbindingslijn met pijl 63"/>
          <p:cNvCxnSpPr>
            <a:stCxn id="57" idx="1"/>
            <a:endCxn id="62" idx="3"/>
          </p:cNvCxnSpPr>
          <p:nvPr/>
        </p:nvCxnSpPr>
        <p:spPr>
          <a:xfrm flipH="1">
            <a:off x="5534025" y="3232150"/>
            <a:ext cx="194786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>
            <a:stCxn id="62" idx="2"/>
            <a:endCxn id="60" idx="0"/>
          </p:cNvCxnSpPr>
          <p:nvPr/>
        </p:nvCxnSpPr>
        <p:spPr>
          <a:xfrm>
            <a:off x="4872038" y="3452813"/>
            <a:ext cx="0" cy="38893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>
            <a:off x="5534025" y="4105275"/>
            <a:ext cx="194786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>
            <a:endCxn id="62" idx="3"/>
          </p:cNvCxnSpPr>
          <p:nvPr/>
        </p:nvCxnSpPr>
        <p:spPr>
          <a:xfrm flipH="1" flipV="1">
            <a:off x="5534025" y="3232150"/>
            <a:ext cx="1054100" cy="12731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>
            <a:stCxn id="56" idx="2"/>
            <a:endCxn id="58" idx="1"/>
          </p:cNvCxnSpPr>
          <p:nvPr/>
        </p:nvCxnSpPr>
        <p:spPr>
          <a:xfrm>
            <a:off x="6640513" y="2954338"/>
            <a:ext cx="841375" cy="110966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Vrije vorm 68"/>
          <p:cNvSpPr/>
          <p:nvPr/>
        </p:nvSpPr>
        <p:spPr>
          <a:xfrm rot="16200000">
            <a:off x="6038850" y="4306888"/>
            <a:ext cx="206375" cy="161925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0" name="Rechte verbindingslijn met pijl 69"/>
          <p:cNvCxnSpPr/>
          <p:nvPr/>
        </p:nvCxnSpPr>
        <p:spPr>
          <a:xfrm flipH="1">
            <a:off x="6905625" y="4297363"/>
            <a:ext cx="663575" cy="1936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H="1">
            <a:off x="5534025" y="2954338"/>
            <a:ext cx="800100" cy="103822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1187450" y="3341688"/>
            <a:ext cx="2663825" cy="522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pair1.lSock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2" name="Tekstvak 71"/>
          <p:cNvSpPr txBox="1"/>
          <p:nvPr/>
        </p:nvSpPr>
        <p:spPr>
          <a:xfrm>
            <a:off x="5580063" y="1779588"/>
            <a:ext cx="2663825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pair1.rSock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Next: look at 2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life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cycle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 pair of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9" grpId="0" animBg="1"/>
      <p:bldP spid="33" grpId="0"/>
      <p:bldP spid="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34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69666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9635" name="AutoShape 10"/>
          <p:cNvSpPr>
            <a:spLocks noChangeArrowheads="1"/>
          </p:cNvSpPr>
          <p:nvPr/>
        </p:nvSpPr>
        <p:spPr bwMode="auto">
          <a:xfrm>
            <a:off x="2012950" y="771525"/>
            <a:ext cx="1335088" cy="442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69636" name="AutoShape 10"/>
          <p:cNvSpPr>
            <a:spLocks noChangeArrowheads="1"/>
          </p:cNvSpPr>
          <p:nvPr/>
        </p:nvSpPr>
        <p:spPr bwMode="auto">
          <a:xfrm>
            <a:off x="3521075" y="1270000"/>
            <a:ext cx="1411288" cy="444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sp>
        <p:nvSpPr>
          <p:cNvPr id="69637" name="AutoShape 10"/>
          <p:cNvSpPr>
            <a:spLocks noChangeArrowheads="1"/>
          </p:cNvSpPr>
          <p:nvPr/>
        </p:nvSpPr>
        <p:spPr bwMode="auto">
          <a:xfrm>
            <a:off x="3521075" y="2103438"/>
            <a:ext cx="1411288" cy="4429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69638" name="AutoShape 10"/>
          <p:cNvSpPr>
            <a:spLocks noChangeArrowheads="1"/>
          </p:cNvSpPr>
          <p:nvPr/>
        </p:nvSpPr>
        <p:spPr bwMode="auto">
          <a:xfrm>
            <a:off x="2012950" y="2765425"/>
            <a:ext cx="1335088" cy="442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sp>
        <p:nvSpPr>
          <p:cNvPr id="69639" name="AutoShape 10"/>
          <p:cNvSpPr>
            <a:spLocks noChangeArrowheads="1"/>
          </p:cNvSpPr>
          <p:nvPr/>
        </p:nvSpPr>
        <p:spPr bwMode="auto">
          <a:xfrm>
            <a:off x="250825" y="2103438"/>
            <a:ext cx="1322388" cy="4429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69640" name="AutoShape 10"/>
          <p:cNvSpPr>
            <a:spLocks noChangeArrowheads="1"/>
          </p:cNvSpPr>
          <p:nvPr/>
        </p:nvSpPr>
        <p:spPr bwMode="auto">
          <a:xfrm>
            <a:off x="250825" y="1270000"/>
            <a:ext cx="1322388" cy="444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cxnSp>
        <p:nvCxnSpPr>
          <p:cNvPr id="100" name="Rechte verbindingslijn met pijl 99"/>
          <p:cNvCxnSpPr>
            <a:stCxn id="69636" idx="1"/>
            <a:endCxn id="69640" idx="3"/>
          </p:cNvCxnSpPr>
          <p:nvPr/>
        </p:nvCxnSpPr>
        <p:spPr>
          <a:xfrm flipH="1">
            <a:off x="1573213" y="1492250"/>
            <a:ext cx="194786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69640" idx="2"/>
            <a:endCxn id="69639" idx="0"/>
          </p:cNvCxnSpPr>
          <p:nvPr/>
        </p:nvCxnSpPr>
        <p:spPr>
          <a:xfrm>
            <a:off x="912813" y="1714500"/>
            <a:ext cx="0" cy="3889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/>
          <p:nvPr/>
        </p:nvCxnSpPr>
        <p:spPr>
          <a:xfrm>
            <a:off x="1573213" y="2366963"/>
            <a:ext cx="194786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endCxn id="69640" idx="3"/>
          </p:cNvCxnSpPr>
          <p:nvPr/>
        </p:nvCxnSpPr>
        <p:spPr>
          <a:xfrm flipH="1" flipV="1">
            <a:off x="1573213" y="1492250"/>
            <a:ext cx="1054100" cy="12731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69635" idx="2"/>
            <a:endCxn id="69637" idx="1"/>
          </p:cNvCxnSpPr>
          <p:nvPr/>
        </p:nvCxnSpPr>
        <p:spPr>
          <a:xfrm>
            <a:off x="2679700" y="1214438"/>
            <a:ext cx="841375" cy="110966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2079625" y="2566988"/>
            <a:ext cx="204788" cy="163512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2944813" y="2557463"/>
            <a:ext cx="663575" cy="1936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1573213" y="1214438"/>
            <a:ext cx="800100" cy="103822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5972175" y="2511425"/>
            <a:ext cx="1336675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==closet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7481888" y="3009900"/>
            <a:ext cx="14112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==closet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7481888" y="3841750"/>
            <a:ext cx="14112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==on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5972175" y="4505325"/>
            <a:ext cx="1336675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==on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sp>
        <p:nvSpPr>
          <p:cNvPr id="60" name="AutoShape 10"/>
          <p:cNvSpPr>
            <a:spLocks noChangeArrowheads="1"/>
          </p:cNvSpPr>
          <p:nvPr/>
        </p:nvSpPr>
        <p:spPr bwMode="auto">
          <a:xfrm>
            <a:off x="4211638" y="3841750"/>
            <a:ext cx="13223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</a:t>
            </a: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wash</a:t>
            </a:r>
            <a:endParaRPr lang="nl-NL" sz="1200" dirty="0">
              <a:latin typeface="Courier New" pitchFamily="49" charset="0"/>
              <a:ea typeface="+mn-ea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>
            <a:off x="4211638" y="3009900"/>
            <a:ext cx="13223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</a:t>
            </a: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wash</a:t>
            </a:r>
            <a:endParaRPr lang="nl-NL" sz="1200" dirty="0">
              <a:latin typeface="Courier New" pitchFamily="49" charset="0"/>
              <a:ea typeface="+mn-ea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cxnSp>
        <p:nvCxnSpPr>
          <p:cNvPr id="64" name="Rechte verbindingslijn met pijl 63"/>
          <p:cNvCxnSpPr>
            <a:stCxn id="57" idx="1"/>
            <a:endCxn id="62" idx="3"/>
          </p:cNvCxnSpPr>
          <p:nvPr/>
        </p:nvCxnSpPr>
        <p:spPr>
          <a:xfrm flipH="1">
            <a:off x="5534025" y="3232150"/>
            <a:ext cx="194786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>
            <a:stCxn id="62" idx="2"/>
            <a:endCxn id="60" idx="0"/>
          </p:cNvCxnSpPr>
          <p:nvPr/>
        </p:nvCxnSpPr>
        <p:spPr>
          <a:xfrm>
            <a:off x="4872038" y="3452813"/>
            <a:ext cx="0" cy="38893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>
            <a:off x="5534025" y="4105275"/>
            <a:ext cx="194786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>
            <a:endCxn id="62" idx="3"/>
          </p:cNvCxnSpPr>
          <p:nvPr/>
        </p:nvCxnSpPr>
        <p:spPr>
          <a:xfrm flipH="1" flipV="1">
            <a:off x="5534025" y="3232150"/>
            <a:ext cx="1054100" cy="12731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>
            <a:stCxn id="56" idx="2"/>
            <a:endCxn id="58" idx="1"/>
          </p:cNvCxnSpPr>
          <p:nvPr/>
        </p:nvCxnSpPr>
        <p:spPr>
          <a:xfrm>
            <a:off x="6640513" y="2954338"/>
            <a:ext cx="841375" cy="110966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Vrije vorm 68"/>
          <p:cNvSpPr/>
          <p:nvPr/>
        </p:nvSpPr>
        <p:spPr>
          <a:xfrm rot="16200000">
            <a:off x="6038850" y="4306888"/>
            <a:ext cx="206375" cy="161925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0" name="Rechte verbindingslijn met pijl 69"/>
          <p:cNvCxnSpPr/>
          <p:nvPr/>
        </p:nvCxnSpPr>
        <p:spPr>
          <a:xfrm flipH="1">
            <a:off x="6905625" y="4297363"/>
            <a:ext cx="663575" cy="1936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H="1">
            <a:off x="5534025" y="2954338"/>
            <a:ext cx="800100" cy="103822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1187450" y="3341688"/>
            <a:ext cx="2663825" cy="522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pair1.lSock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2" name="Tekstvak 71"/>
          <p:cNvSpPr txBox="1"/>
          <p:nvPr/>
        </p:nvSpPr>
        <p:spPr>
          <a:xfrm>
            <a:off x="5580063" y="1779588"/>
            <a:ext cx="2663825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pair1.rSock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Next: look at 2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life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cycle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 pair of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endParaRPr lang="nl-NL" dirty="0">
              <a:latin typeface="+mn-lt"/>
              <a:cs typeface="+mn-cs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660080" y="771525"/>
            <a:ext cx="5245670" cy="1877437"/>
          </a:xfrm>
          <a:prstGeom prst="rect">
            <a:avLst/>
          </a:prstGeom>
          <a:blipFill dpi="0" rotWithShape="1">
            <a:blip r:embed="rId5" cstate="print">
              <a:alphaModFix amt="81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lSock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state of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rSock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versa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4581275" y="544607"/>
            <a:ext cx="135280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63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682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71720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71683" name="AutoShape 10"/>
          <p:cNvSpPr>
            <a:spLocks noChangeArrowheads="1"/>
          </p:cNvSpPr>
          <p:nvPr/>
        </p:nvSpPr>
        <p:spPr bwMode="auto">
          <a:xfrm>
            <a:off x="2012950" y="771525"/>
            <a:ext cx="1335088" cy="442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3521075" y="1263154"/>
            <a:ext cx="1411288" cy="444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sp>
        <p:nvSpPr>
          <p:cNvPr id="71685" name="AutoShape 10"/>
          <p:cNvSpPr>
            <a:spLocks noChangeArrowheads="1"/>
          </p:cNvSpPr>
          <p:nvPr/>
        </p:nvSpPr>
        <p:spPr bwMode="auto">
          <a:xfrm>
            <a:off x="3521075" y="2103438"/>
            <a:ext cx="1411288" cy="4429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71686" name="AutoShape 10"/>
          <p:cNvSpPr>
            <a:spLocks noChangeArrowheads="1"/>
          </p:cNvSpPr>
          <p:nvPr/>
        </p:nvSpPr>
        <p:spPr bwMode="auto">
          <a:xfrm>
            <a:off x="2012950" y="2765425"/>
            <a:ext cx="1335088" cy="442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sp>
        <p:nvSpPr>
          <p:cNvPr id="71687" name="AutoShape 10"/>
          <p:cNvSpPr>
            <a:spLocks noChangeArrowheads="1"/>
          </p:cNvSpPr>
          <p:nvPr/>
        </p:nvSpPr>
        <p:spPr bwMode="auto">
          <a:xfrm>
            <a:off x="250825" y="2103438"/>
            <a:ext cx="1322388" cy="4429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250825" y="1270000"/>
            <a:ext cx="1322388" cy="444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cxnSp>
        <p:nvCxnSpPr>
          <p:cNvPr id="100" name="Rechte verbindingslijn met pijl 99"/>
          <p:cNvCxnSpPr>
            <a:stCxn id="51" idx="1"/>
            <a:endCxn id="55" idx="3"/>
          </p:cNvCxnSpPr>
          <p:nvPr/>
        </p:nvCxnSpPr>
        <p:spPr>
          <a:xfrm flipH="1">
            <a:off x="1573213" y="1485404"/>
            <a:ext cx="1947862" cy="684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5" idx="2"/>
            <a:endCxn id="71687" idx="0"/>
          </p:cNvCxnSpPr>
          <p:nvPr/>
        </p:nvCxnSpPr>
        <p:spPr>
          <a:xfrm>
            <a:off x="912813" y="1714500"/>
            <a:ext cx="0" cy="3889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/>
          <p:nvPr/>
        </p:nvCxnSpPr>
        <p:spPr>
          <a:xfrm>
            <a:off x="1573213" y="2366963"/>
            <a:ext cx="194786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endCxn id="55" idx="3"/>
          </p:cNvCxnSpPr>
          <p:nvPr/>
        </p:nvCxnSpPr>
        <p:spPr>
          <a:xfrm flipH="1" flipV="1">
            <a:off x="1573213" y="1492250"/>
            <a:ext cx="1054100" cy="12731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71683" idx="2"/>
            <a:endCxn id="71685" idx="1"/>
          </p:cNvCxnSpPr>
          <p:nvPr/>
        </p:nvCxnSpPr>
        <p:spPr>
          <a:xfrm>
            <a:off x="2679700" y="1214438"/>
            <a:ext cx="841375" cy="110966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2079625" y="2566988"/>
            <a:ext cx="204788" cy="163512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2944813" y="2557463"/>
            <a:ext cx="663575" cy="1936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1573213" y="1214438"/>
            <a:ext cx="800100" cy="103822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5972175" y="2511425"/>
            <a:ext cx="1336675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==closet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7481888" y="3009900"/>
            <a:ext cx="14112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==closet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7481888" y="3841750"/>
            <a:ext cx="14112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==on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5972175" y="4505325"/>
            <a:ext cx="1336675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==on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sp>
        <p:nvSpPr>
          <p:cNvPr id="60" name="AutoShape 10"/>
          <p:cNvSpPr>
            <a:spLocks noChangeArrowheads="1"/>
          </p:cNvSpPr>
          <p:nvPr/>
        </p:nvSpPr>
        <p:spPr bwMode="auto">
          <a:xfrm>
            <a:off x="4211638" y="3841750"/>
            <a:ext cx="13223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</a:t>
            </a: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wash</a:t>
            </a:r>
            <a:endParaRPr lang="nl-NL" sz="1200" dirty="0">
              <a:latin typeface="Courier New" pitchFamily="49" charset="0"/>
              <a:ea typeface="+mn-ea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>
            <a:off x="4211638" y="3009900"/>
            <a:ext cx="13223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</a:t>
            </a: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wash</a:t>
            </a:r>
            <a:endParaRPr lang="nl-NL" sz="1200" dirty="0">
              <a:latin typeface="Courier New" pitchFamily="49" charset="0"/>
              <a:ea typeface="+mn-ea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cxnSp>
        <p:nvCxnSpPr>
          <p:cNvPr id="64" name="Rechte verbindingslijn met pijl 63"/>
          <p:cNvCxnSpPr>
            <a:stCxn id="57" idx="1"/>
            <a:endCxn id="62" idx="3"/>
          </p:cNvCxnSpPr>
          <p:nvPr/>
        </p:nvCxnSpPr>
        <p:spPr>
          <a:xfrm flipH="1">
            <a:off x="5534025" y="3232150"/>
            <a:ext cx="194786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>
            <a:stCxn id="62" idx="2"/>
            <a:endCxn id="60" idx="0"/>
          </p:cNvCxnSpPr>
          <p:nvPr/>
        </p:nvCxnSpPr>
        <p:spPr>
          <a:xfrm>
            <a:off x="4872038" y="3452813"/>
            <a:ext cx="0" cy="38893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>
            <a:off x="5534025" y="4105275"/>
            <a:ext cx="194786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>
            <a:endCxn id="62" idx="3"/>
          </p:cNvCxnSpPr>
          <p:nvPr/>
        </p:nvCxnSpPr>
        <p:spPr>
          <a:xfrm flipH="1" flipV="1">
            <a:off x="5534025" y="3232150"/>
            <a:ext cx="1054100" cy="12731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>
            <a:stCxn id="56" idx="2"/>
            <a:endCxn id="58" idx="1"/>
          </p:cNvCxnSpPr>
          <p:nvPr/>
        </p:nvCxnSpPr>
        <p:spPr>
          <a:xfrm>
            <a:off x="6640513" y="2954338"/>
            <a:ext cx="841375" cy="110966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Vrije vorm 68"/>
          <p:cNvSpPr/>
          <p:nvPr/>
        </p:nvSpPr>
        <p:spPr>
          <a:xfrm rot="16200000">
            <a:off x="6038850" y="4306888"/>
            <a:ext cx="206375" cy="161925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0" name="Rechte verbindingslijn met pijl 69"/>
          <p:cNvCxnSpPr/>
          <p:nvPr/>
        </p:nvCxnSpPr>
        <p:spPr>
          <a:xfrm flipH="1">
            <a:off x="6905625" y="4297363"/>
            <a:ext cx="663575" cy="1936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H="1">
            <a:off x="5534025" y="2954338"/>
            <a:ext cx="800100" cy="103822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1187450" y="3341688"/>
            <a:ext cx="2663825" cy="522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pair1.lSock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2" name="Tekstvak 71"/>
          <p:cNvSpPr txBox="1"/>
          <p:nvPr/>
        </p:nvSpPr>
        <p:spPr>
          <a:xfrm>
            <a:off x="5580063" y="1779588"/>
            <a:ext cx="2663825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pair1.rSock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Ovaal 33"/>
          <p:cNvSpPr/>
          <p:nvPr/>
        </p:nvSpPr>
        <p:spPr>
          <a:xfrm rot="19526938">
            <a:off x="2840038" y="896938"/>
            <a:ext cx="398462" cy="1633537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3" name="Ovaal 72"/>
          <p:cNvSpPr/>
          <p:nvPr/>
        </p:nvSpPr>
        <p:spPr>
          <a:xfrm rot="19526938">
            <a:off x="6842125" y="2613025"/>
            <a:ext cx="398463" cy="1633538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Ovale toelichting 34"/>
          <p:cNvSpPr/>
          <p:nvPr/>
        </p:nvSpPr>
        <p:spPr>
          <a:xfrm>
            <a:off x="4872038" y="638175"/>
            <a:ext cx="3155950" cy="1131888"/>
          </a:xfrm>
          <a:prstGeom prst="wedgeEllipseCallout">
            <a:avLst>
              <a:gd name="adj1" fmla="val -99402"/>
              <a:gd name="adj2" fmla="val 71023"/>
            </a:avLst>
          </a:prstGeom>
          <a:solidFill>
            <a:schemeClr val="accent1">
              <a:alpha val="63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pair1.rSock.hygiene == clean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al 75"/>
          <p:cNvSpPr/>
          <p:nvPr/>
        </p:nvSpPr>
        <p:spPr>
          <a:xfrm rot="16200000">
            <a:off x="2269332" y="1421606"/>
            <a:ext cx="398462" cy="1901825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7" name="Ovaal 76"/>
          <p:cNvSpPr/>
          <p:nvPr/>
        </p:nvSpPr>
        <p:spPr>
          <a:xfrm rot="16200000">
            <a:off x="6296025" y="3114079"/>
            <a:ext cx="398463" cy="1973263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4" name="Ovale toelichting 73"/>
          <p:cNvSpPr/>
          <p:nvPr/>
        </p:nvSpPr>
        <p:spPr>
          <a:xfrm>
            <a:off x="179388" y="4033838"/>
            <a:ext cx="3155950" cy="1130300"/>
          </a:xfrm>
          <a:prstGeom prst="wedgeEllipseCallout">
            <a:avLst>
              <a:gd name="adj1" fmla="val 126348"/>
              <a:gd name="adj2" fmla="val -41796"/>
            </a:avLst>
          </a:prstGeom>
          <a:solidFill>
            <a:schemeClr val="accent1">
              <a:alpha val="63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pair1.lSock.hygiene == clean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Next: look at 2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life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cycle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 pair of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endParaRPr lang="nl-NL" dirty="0">
              <a:latin typeface="+mn-lt"/>
              <a:cs typeface="+mn-cs"/>
            </a:endParaRPr>
          </a:p>
        </p:txBody>
      </p:sp>
      <p:sp>
        <p:nvSpPr>
          <p:cNvPr id="47" name="Ovaal 46"/>
          <p:cNvSpPr/>
          <p:nvPr/>
        </p:nvSpPr>
        <p:spPr>
          <a:xfrm rot="5400000">
            <a:off x="3882102" y="643009"/>
            <a:ext cx="705370" cy="1682538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al 51"/>
          <p:cNvSpPr/>
          <p:nvPr/>
        </p:nvSpPr>
        <p:spPr>
          <a:xfrm rot="5400000">
            <a:off x="524080" y="643006"/>
            <a:ext cx="705370" cy="1682538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al 52"/>
          <p:cNvSpPr/>
          <p:nvPr/>
        </p:nvSpPr>
        <p:spPr>
          <a:xfrm rot="5400000">
            <a:off x="7842542" y="2371198"/>
            <a:ext cx="705370" cy="1682538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al 53"/>
          <p:cNvSpPr/>
          <p:nvPr/>
        </p:nvSpPr>
        <p:spPr>
          <a:xfrm rot="5400000">
            <a:off x="4484520" y="2371198"/>
            <a:ext cx="705370" cy="1682538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al 77"/>
          <p:cNvSpPr/>
          <p:nvPr/>
        </p:nvSpPr>
        <p:spPr>
          <a:xfrm rot="5400000">
            <a:off x="4519532" y="3198298"/>
            <a:ext cx="635346" cy="1682538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7" grpId="0" animBg="1"/>
      <p:bldP spid="60" grpId="0" animBg="1"/>
      <p:bldP spid="62" grpId="0" animBg="1"/>
      <p:bldP spid="34" grpId="0" animBg="1"/>
      <p:bldP spid="73" grpId="0" animBg="1"/>
      <p:bldP spid="35" grpId="0" animBg="1"/>
      <p:bldP spid="76" grpId="0" animBg="1"/>
      <p:bldP spid="77" grpId="0" animBg="1"/>
      <p:bldP spid="74" grpId="0" animBg="1"/>
      <p:bldP spid="47" grpId="0" animBg="1"/>
      <p:bldP spid="47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78" grpId="0" animBg="1"/>
      <p:bldP spid="7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682" name="Groep 4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71720" name="Afbeelding 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Rechte verbindingslijn 4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71683" name="AutoShape 10"/>
          <p:cNvSpPr>
            <a:spLocks noChangeArrowheads="1"/>
          </p:cNvSpPr>
          <p:nvPr/>
        </p:nvSpPr>
        <p:spPr bwMode="auto">
          <a:xfrm>
            <a:off x="2012950" y="771525"/>
            <a:ext cx="1335088" cy="442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3521075" y="1270000"/>
            <a:ext cx="1411288" cy="444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where==closet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sp>
        <p:nvSpPr>
          <p:cNvPr id="71685" name="AutoShape 10"/>
          <p:cNvSpPr>
            <a:spLocks noChangeArrowheads="1"/>
          </p:cNvSpPr>
          <p:nvPr/>
        </p:nvSpPr>
        <p:spPr bwMode="auto">
          <a:xfrm>
            <a:off x="3521075" y="2103438"/>
            <a:ext cx="1411288" cy="4429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71686" name="AutoShape 10"/>
          <p:cNvSpPr>
            <a:spLocks noChangeArrowheads="1"/>
          </p:cNvSpPr>
          <p:nvPr/>
        </p:nvSpPr>
        <p:spPr bwMode="auto">
          <a:xfrm>
            <a:off x="2012950" y="2765425"/>
            <a:ext cx="1335088" cy="442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where==on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sp>
        <p:nvSpPr>
          <p:cNvPr id="71687" name="AutoShape 10"/>
          <p:cNvSpPr>
            <a:spLocks noChangeArrowheads="1"/>
          </p:cNvSpPr>
          <p:nvPr/>
        </p:nvSpPr>
        <p:spPr bwMode="auto">
          <a:xfrm>
            <a:off x="250825" y="2103438"/>
            <a:ext cx="1322388" cy="4429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hygiene==clean</a:t>
            </a: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250825" y="1270000"/>
            <a:ext cx="1322388" cy="444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200">
                <a:latin typeface="Courier New" pitchFamily="84" charset="0"/>
              </a:rPr>
              <a:t>where==wash</a:t>
            </a:r>
          </a:p>
          <a:p>
            <a:pPr marL="180975" indent="-180975"/>
            <a:r>
              <a:rPr lang="nl-NL" sz="1200">
                <a:latin typeface="Courier New" pitchFamily="84" charset="0"/>
              </a:rPr>
              <a:t>hygiene!=clean</a:t>
            </a:r>
          </a:p>
        </p:txBody>
      </p:sp>
      <p:cxnSp>
        <p:nvCxnSpPr>
          <p:cNvPr id="100" name="Rechte verbindingslijn met pijl 99"/>
          <p:cNvCxnSpPr>
            <a:stCxn id="51" idx="1"/>
            <a:endCxn id="55" idx="3"/>
          </p:cNvCxnSpPr>
          <p:nvPr/>
        </p:nvCxnSpPr>
        <p:spPr>
          <a:xfrm flipH="1">
            <a:off x="1573213" y="1492250"/>
            <a:ext cx="194786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stCxn id="55" idx="2"/>
            <a:endCxn id="71687" idx="0"/>
          </p:cNvCxnSpPr>
          <p:nvPr/>
        </p:nvCxnSpPr>
        <p:spPr>
          <a:xfrm>
            <a:off x="912813" y="1714500"/>
            <a:ext cx="0" cy="38893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met pijl 128"/>
          <p:cNvCxnSpPr/>
          <p:nvPr/>
        </p:nvCxnSpPr>
        <p:spPr>
          <a:xfrm>
            <a:off x="1573213" y="2366963"/>
            <a:ext cx="194786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/>
          <p:cNvCxnSpPr>
            <a:endCxn id="55" idx="3"/>
          </p:cNvCxnSpPr>
          <p:nvPr/>
        </p:nvCxnSpPr>
        <p:spPr>
          <a:xfrm flipH="1" flipV="1">
            <a:off x="1573213" y="1492250"/>
            <a:ext cx="1054100" cy="12731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71683" idx="2"/>
            <a:endCxn id="71685" idx="1"/>
          </p:cNvCxnSpPr>
          <p:nvPr/>
        </p:nvCxnSpPr>
        <p:spPr>
          <a:xfrm>
            <a:off x="2679700" y="1214438"/>
            <a:ext cx="841375" cy="110966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60"/>
          <p:cNvSpPr/>
          <p:nvPr/>
        </p:nvSpPr>
        <p:spPr>
          <a:xfrm rot="16200000">
            <a:off x="2079625" y="2566988"/>
            <a:ext cx="204788" cy="163512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63" name="Rechte verbindingslijn met pijl 62"/>
          <p:cNvCxnSpPr/>
          <p:nvPr/>
        </p:nvCxnSpPr>
        <p:spPr>
          <a:xfrm flipH="1">
            <a:off x="2944813" y="2557463"/>
            <a:ext cx="663575" cy="1936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H="1">
            <a:off x="1573213" y="1214438"/>
            <a:ext cx="800100" cy="103822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5972175" y="2511425"/>
            <a:ext cx="1336675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==closet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7481888" y="3009900"/>
            <a:ext cx="14112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==closet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7481888" y="3841750"/>
            <a:ext cx="14112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==on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5972175" y="4505325"/>
            <a:ext cx="1336675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==on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sp>
        <p:nvSpPr>
          <p:cNvPr id="60" name="AutoShape 10"/>
          <p:cNvSpPr>
            <a:spLocks noChangeArrowheads="1"/>
          </p:cNvSpPr>
          <p:nvPr/>
        </p:nvSpPr>
        <p:spPr bwMode="auto">
          <a:xfrm>
            <a:off x="4211638" y="3841750"/>
            <a:ext cx="13223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</a:t>
            </a: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wash</a:t>
            </a:r>
            <a:endParaRPr lang="nl-NL" sz="1200" dirty="0">
              <a:latin typeface="Courier New" pitchFamily="49" charset="0"/>
              <a:ea typeface="+mn-ea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==clean</a:t>
            </a: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>
            <a:off x="4211638" y="3009900"/>
            <a:ext cx="1322387" cy="4429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where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==</a:t>
            </a: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wash</a:t>
            </a:r>
            <a:endParaRPr lang="nl-NL" sz="1200" dirty="0">
              <a:latin typeface="Courier New" pitchFamily="49" charset="0"/>
              <a:ea typeface="+mn-ea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latin typeface="Courier New" pitchFamily="49" charset="0"/>
                <a:ea typeface="+mn-ea"/>
                <a:cs typeface="+mn-cs"/>
              </a:rPr>
              <a:t>hygiene</a:t>
            </a:r>
            <a:r>
              <a:rPr lang="nl-NL" sz="1200" dirty="0">
                <a:latin typeface="Courier New" pitchFamily="49" charset="0"/>
                <a:ea typeface="+mn-ea"/>
                <a:cs typeface="+mn-cs"/>
              </a:rPr>
              <a:t>!=clean</a:t>
            </a:r>
          </a:p>
        </p:txBody>
      </p:sp>
      <p:cxnSp>
        <p:nvCxnSpPr>
          <p:cNvPr id="64" name="Rechte verbindingslijn met pijl 63"/>
          <p:cNvCxnSpPr>
            <a:stCxn id="57" idx="1"/>
            <a:endCxn id="62" idx="3"/>
          </p:cNvCxnSpPr>
          <p:nvPr/>
        </p:nvCxnSpPr>
        <p:spPr>
          <a:xfrm flipH="1">
            <a:off x="5534025" y="3232150"/>
            <a:ext cx="194786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>
            <a:stCxn id="62" idx="2"/>
            <a:endCxn id="60" idx="0"/>
          </p:cNvCxnSpPr>
          <p:nvPr/>
        </p:nvCxnSpPr>
        <p:spPr>
          <a:xfrm>
            <a:off x="4872038" y="3452813"/>
            <a:ext cx="0" cy="38893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>
            <a:off x="5534025" y="4105275"/>
            <a:ext cx="194786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>
            <a:endCxn id="62" idx="3"/>
          </p:cNvCxnSpPr>
          <p:nvPr/>
        </p:nvCxnSpPr>
        <p:spPr>
          <a:xfrm flipH="1" flipV="1">
            <a:off x="5534025" y="3232150"/>
            <a:ext cx="1054100" cy="12731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>
            <a:stCxn id="56" idx="2"/>
            <a:endCxn id="58" idx="1"/>
          </p:cNvCxnSpPr>
          <p:nvPr/>
        </p:nvCxnSpPr>
        <p:spPr>
          <a:xfrm>
            <a:off x="6640513" y="2954338"/>
            <a:ext cx="841375" cy="110966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Vrije vorm 68"/>
          <p:cNvSpPr/>
          <p:nvPr/>
        </p:nvSpPr>
        <p:spPr>
          <a:xfrm rot="16200000">
            <a:off x="6038850" y="4306888"/>
            <a:ext cx="206375" cy="161925"/>
          </a:xfrm>
          <a:custGeom>
            <a:avLst/>
            <a:gdLst>
              <a:gd name="connsiteX0" fmla="*/ 21265 w 596759"/>
              <a:gd name="connsiteY0" fmla="*/ 27908 h 242556"/>
              <a:gd name="connsiteX1" fmla="*/ 531628 w 596759"/>
              <a:gd name="connsiteY1" fmla="*/ 17275 h 242556"/>
              <a:gd name="connsiteX2" fmla="*/ 531628 w 596759"/>
              <a:gd name="connsiteY2" fmla="*/ 229926 h 242556"/>
              <a:gd name="connsiteX3" fmla="*/ 0 w 596759"/>
              <a:gd name="connsiteY3" fmla="*/ 219294 h 242556"/>
              <a:gd name="connsiteX4" fmla="*/ 0 w 596759"/>
              <a:gd name="connsiteY4" fmla="*/ 219294 h 2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9" h="242556">
                <a:moveTo>
                  <a:pt x="21265" y="27908"/>
                </a:moveTo>
                <a:cubicBezTo>
                  <a:pt x="233916" y="5756"/>
                  <a:pt x="446567" y="-16395"/>
                  <a:pt x="531628" y="17275"/>
                </a:cubicBezTo>
                <a:cubicBezTo>
                  <a:pt x="616689" y="50945"/>
                  <a:pt x="620233" y="196256"/>
                  <a:pt x="531628" y="229926"/>
                </a:cubicBezTo>
                <a:cubicBezTo>
                  <a:pt x="443023" y="263596"/>
                  <a:pt x="0" y="219294"/>
                  <a:pt x="0" y="219294"/>
                </a:cubicBezTo>
                <a:lnTo>
                  <a:pt x="0" y="219294"/>
                </a:lnTo>
              </a:path>
            </a:pathLst>
          </a:custGeom>
          <a:noFill/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0" name="Rechte verbindingslijn met pijl 69"/>
          <p:cNvCxnSpPr/>
          <p:nvPr/>
        </p:nvCxnSpPr>
        <p:spPr>
          <a:xfrm flipH="1">
            <a:off x="6905625" y="4297363"/>
            <a:ext cx="663575" cy="1936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H="1">
            <a:off x="5534025" y="2954338"/>
            <a:ext cx="800100" cy="103822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1187450" y="3341688"/>
            <a:ext cx="2663825" cy="522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pair1.lSock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2" name="Tekstvak 71"/>
          <p:cNvSpPr txBox="1"/>
          <p:nvPr/>
        </p:nvSpPr>
        <p:spPr>
          <a:xfrm>
            <a:off x="5580063" y="1779588"/>
            <a:ext cx="2663825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pair1.rSock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Ovaal 33"/>
          <p:cNvSpPr/>
          <p:nvPr/>
        </p:nvSpPr>
        <p:spPr>
          <a:xfrm rot="19526938">
            <a:off x="2840038" y="896938"/>
            <a:ext cx="398462" cy="1633537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3" name="Ovaal 72"/>
          <p:cNvSpPr/>
          <p:nvPr/>
        </p:nvSpPr>
        <p:spPr>
          <a:xfrm rot="19526938">
            <a:off x="6842125" y="2613025"/>
            <a:ext cx="398463" cy="1633538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Ovale toelichting 34"/>
          <p:cNvSpPr/>
          <p:nvPr/>
        </p:nvSpPr>
        <p:spPr>
          <a:xfrm>
            <a:off x="4872038" y="638175"/>
            <a:ext cx="3155950" cy="1131888"/>
          </a:xfrm>
          <a:prstGeom prst="wedgeEllipseCallout">
            <a:avLst>
              <a:gd name="adj1" fmla="val -99402"/>
              <a:gd name="adj2" fmla="val 71023"/>
            </a:avLst>
          </a:prstGeom>
          <a:solidFill>
            <a:schemeClr val="accent1">
              <a:alpha val="63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pair1.rSock.hygiene == clean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al 75"/>
          <p:cNvSpPr/>
          <p:nvPr/>
        </p:nvSpPr>
        <p:spPr>
          <a:xfrm rot="16200000">
            <a:off x="2269332" y="1421606"/>
            <a:ext cx="398462" cy="1901825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7" name="Ovaal 76"/>
          <p:cNvSpPr/>
          <p:nvPr/>
        </p:nvSpPr>
        <p:spPr>
          <a:xfrm rot="16200000">
            <a:off x="6296025" y="3114675"/>
            <a:ext cx="398463" cy="1973263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4" name="Ovale toelichting 73"/>
          <p:cNvSpPr/>
          <p:nvPr/>
        </p:nvSpPr>
        <p:spPr>
          <a:xfrm>
            <a:off x="179388" y="4033838"/>
            <a:ext cx="3155950" cy="1130300"/>
          </a:xfrm>
          <a:prstGeom prst="wedgeEllipseCallout">
            <a:avLst>
              <a:gd name="adj1" fmla="val 126348"/>
              <a:gd name="adj2" fmla="val -41796"/>
            </a:avLst>
          </a:prstGeom>
          <a:solidFill>
            <a:schemeClr val="accent1">
              <a:alpha val="63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pair1.lSock.hygiene == clean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Next: look at 2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life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cycle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 pair of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socks</a:t>
            </a:r>
            <a:endParaRPr lang="nl-NL" dirty="0">
              <a:latin typeface="+mn-lt"/>
              <a:cs typeface="+mn-cs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2660080" y="771525"/>
            <a:ext cx="5245670" cy="2616101"/>
          </a:xfrm>
          <a:prstGeom prst="rect">
            <a:avLst/>
          </a:prstGeom>
          <a:blipFill dpi="0" rotWithShape="1">
            <a:blip r:embed="rId5" cstate="print">
              <a:alphaModFix amt="81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Thusfar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looked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pair of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socks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pairs of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socks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involved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4581275" y="544607"/>
            <a:ext cx="135280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597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2" name="Groep 19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20491" name="Afbeelding 2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Rechte verbindingslijn 21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4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7272337" cy="4924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Describe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processes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nl-N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statecharts</a:t>
            </a:r>
            <a:endParaRPr lang="nl-NL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07950" y="3111500"/>
            <a:ext cx="2089150" cy="1458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1600">
                <a:latin typeface="+mn-lt"/>
              </a:rPr>
              <a:t>Both socks of pair1</a:t>
            </a:r>
          </a:p>
          <a:p>
            <a:pPr marL="180975" indent="-180975"/>
            <a:r>
              <a:rPr lang="nl-NL" sz="1600">
                <a:latin typeface="+mn-lt"/>
              </a:rPr>
              <a:t>are in the closet </a:t>
            </a:r>
          </a:p>
          <a:p>
            <a:pPr marL="180975" indent="-180975"/>
            <a:r>
              <a:rPr lang="nl-NL" sz="1600">
                <a:latin typeface="+mn-lt"/>
              </a:rPr>
              <a:t>and clean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987675" y="3111500"/>
            <a:ext cx="2089150" cy="1458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endParaRPr lang="nl-NL" sz="1600">
              <a:latin typeface="+mn-lt"/>
            </a:endParaRPr>
          </a:p>
          <a:p>
            <a:pPr marL="180975" indent="-180975"/>
            <a:r>
              <a:rPr lang="nl-NL" sz="1600">
                <a:latin typeface="+mn-lt"/>
              </a:rPr>
              <a:t>Right sock of pair1 </a:t>
            </a:r>
          </a:p>
          <a:p>
            <a:pPr marL="180975" indent="-180975"/>
            <a:r>
              <a:rPr lang="nl-NL" sz="1600">
                <a:latin typeface="+mn-lt"/>
              </a:rPr>
              <a:t>is in the closet;</a:t>
            </a:r>
          </a:p>
          <a:p>
            <a:pPr marL="180975" indent="-180975"/>
            <a:endParaRPr lang="nl-NL" sz="1600">
              <a:latin typeface="+mn-lt"/>
            </a:endParaRPr>
          </a:p>
          <a:p>
            <a:pPr marL="180975" indent="-180975"/>
            <a:r>
              <a:rPr lang="nl-NL" sz="1600">
                <a:latin typeface="+mn-lt"/>
              </a:rPr>
              <a:t>I wear left sock of pair1</a:t>
            </a:r>
          </a:p>
          <a:p>
            <a:pPr marL="180975" indent="-180975"/>
            <a:endParaRPr lang="nl-NL" sz="1600">
              <a:latin typeface="+mn-lt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5867400" y="3111500"/>
            <a:ext cx="2089150" cy="14589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nl-NL" sz="1600">
                <a:latin typeface="+mn-lt"/>
              </a:rPr>
              <a:t>Right sock of pair1</a:t>
            </a:r>
          </a:p>
          <a:p>
            <a:r>
              <a:rPr lang="nl-NL" sz="1600">
                <a:latin typeface="+mn-lt"/>
              </a:rPr>
              <a:t>is in the closet;</a:t>
            </a:r>
          </a:p>
          <a:p>
            <a:endParaRPr lang="nl-NL" sz="1600">
              <a:latin typeface="+mn-lt"/>
            </a:endParaRPr>
          </a:p>
          <a:p>
            <a:r>
              <a:rPr lang="nl-NL" sz="1600">
                <a:latin typeface="+mn-lt"/>
              </a:rPr>
              <a:t>I wear left sock of pair1;</a:t>
            </a:r>
          </a:p>
          <a:p>
            <a:r>
              <a:rPr lang="nl-NL" sz="1600">
                <a:latin typeface="+mn-lt"/>
              </a:rPr>
              <a:t>it is somewhat dirty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195513" y="3760788"/>
            <a:ext cx="7921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076825" y="3760788"/>
            <a:ext cx="7921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266950" y="3868738"/>
            <a:ext cx="720725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put on </a:t>
            </a:r>
            <a:r>
              <a:rPr lang="nl-NL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left</a:t>
            </a: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pair1</a:t>
            </a:r>
            <a:endParaRPr lang="nl-N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148263" y="3870325"/>
            <a:ext cx="719137" cy="430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left</a:t>
            </a: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sock</a:t>
            </a: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gets</a:t>
            </a: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dirty</a:t>
            </a:r>
            <a:endParaRPr lang="nl-NL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/>
      <p:bldP spid="718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730" name="Picture 4" descr="http://cdn.morguefile.com/imageData/public/files/a/animal/preview/fldr_2011_08_11/file8551313059621.jpg"/>
          <p:cNvPicPr>
            <a:picLocks noChangeAspect="1" noChangeArrowheads="1"/>
          </p:cNvPicPr>
          <p:nvPr/>
        </p:nvPicPr>
        <p:blipFill>
          <a:blip r:embed="rId4" cstate="print"/>
          <a:srcRect b="1555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 rot="5400000">
            <a:off x="5805715" y="3157393"/>
            <a:ext cx="6534150" cy="215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http://www.morguefile.com/archive?referrer=1660250&amp;srh_field=wine+tasting#/?q=orchestra&amp;photo_lib=morgueFile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135421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Statecharts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Communicating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Synchronizing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processes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778" name="Picture 2" descr="No Entry"/>
          <p:cNvPicPr>
            <a:picLocks noChangeAspect="1" noChangeArrowheads="1"/>
          </p:cNvPicPr>
          <p:nvPr/>
        </p:nvPicPr>
        <p:blipFill>
          <a:blip r:embed="rId4" cstate="print"/>
          <a:srcRect l="4684"/>
          <a:stretch>
            <a:fillRect/>
          </a:stretch>
        </p:blipFill>
        <p:spPr bwMode="auto">
          <a:xfrm>
            <a:off x="4644008" y="-42863"/>
            <a:ext cx="4507930" cy="519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194400" y="914400"/>
            <a:ext cx="403225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Simulate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Analyse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Optimize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Verify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desired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are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reached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Verify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forbidden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cannot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reached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Statecharts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778" name="Picture 2" descr="No Entry"/>
          <p:cNvPicPr>
            <a:picLocks noChangeAspect="1" noChangeArrowheads="1"/>
          </p:cNvPicPr>
          <p:nvPr/>
        </p:nvPicPr>
        <p:blipFill>
          <a:blip r:embed="rId4" cstate="print"/>
          <a:srcRect l="4684"/>
          <a:stretch>
            <a:fillRect/>
          </a:stretch>
        </p:blipFill>
        <p:spPr bwMode="auto">
          <a:xfrm>
            <a:off x="4644008" y="-42863"/>
            <a:ext cx="4507930" cy="519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194400" y="914400"/>
            <a:ext cx="4032250" cy="421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Simulate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Analyse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Optimize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Verify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desired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are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reached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Verify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forbidden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cannot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reached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Reduce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(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hiding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/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exposing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Statecharts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757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826" name="Picture 4" descr="http://www.sxc.hu/pic/l/q/qm/qmoto/191768_9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 t="12375" b="5176"/>
          <a:stretch>
            <a:fillRect/>
          </a:stretch>
        </p:blipFill>
        <p:spPr bwMode="auto">
          <a:xfrm>
            <a:off x="0" y="-42863"/>
            <a:ext cx="91440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4400" y="4794250"/>
            <a:ext cx="8785225" cy="36988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model was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reduced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from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10</a:t>
            </a:r>
            <a:r>
              <a:rPr lang="nl-NL" sz="1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80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3.3 x 10</a:t>
            </a:r>
            <a:r>
              <a:rPr lang="nl-NL" sz="1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6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… and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could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analysed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computer</a:t>
            </a:r>
            <a:endParaRPr lang="en-GB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4400" y="195263"/>
            <a:ext cx="9288462" cy="135421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Statecharts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...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...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about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the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automated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garage?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854700" y="0"/>
            <a:ext cx="4572000" cy="246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http://www.sxc.hu/browse.phtml?f=download&amp;id=191768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4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5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kstvak 4"/>
          <p:cNvSpPr txBox="1"/>
          <p:nvPr/>
        </p:nvSpPr>
        <p:spPr>
          <a:xfrm>
            <a:off x="194400" y="194400"/>
            <a:ext cx="9361488" cy="539908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Summary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properties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values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in a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certain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situation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transition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go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from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state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 next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space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collection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behavior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route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through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state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space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collection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behaviors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explosion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amount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very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hiding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/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exposing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simplifying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reducing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values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or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properties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(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given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purpose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chart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formal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representation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process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0" name="Groep 16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22532" name="Afbeelding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Rechte verbindingslijn 18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217025" cy="295465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all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properties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the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conceptual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model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with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their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values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 </a:t>
            </a:r>
            <a:r>
              <a:rPr lang="nl-NL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space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the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collection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all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</a:t>
            </a:r>
            <a:r>
              <a:rPr lang="nl-NL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a route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through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statespace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</a:t>
            </a:r>
            <a:r>
              <a:rPr lang="nl-NL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process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the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collection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8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8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78" name="Groep 84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24653" name="Afbeelding 8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7" name="Rechte verbindingslijn 86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9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3977" name="AutoShape 9"/>
          <p:cNvSpPr>
            <a:spLocks noChangeArrowheads="1"/>
          </p:cNvSpPr>
          <p:nvPr/>
        </p:nvSpPr>
        <p:spPr bwMode="auto">
          <a:xfrm flipH="1">
            <a:off x="755650" y="3922713"/>
            <a:ext cx="1366838" cy="593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900">
                <a:latin typeface="+mn-lt"/>
              </a:rPr>
              <a:t>Both socks of pair1</a:t>
            </a:r>
          </a:p>
          <a:p>
            <a:pPr marL="180975" indent="-180975"/>
            <a:r>
              <a:rPr lang="nl-NL" sz="900">
                <a:latin typeface="+mn-lt"/>
              </a:rPr>
              <a:t>are in the closet </a:t>
            </a:r>
          </a:p>
          <a:p>
            <a:pPr marL="180975" indent="-180975"/>
            <a:r>
              <a:rPr lang="nl-NL" sz="900">
                <a:latin typeface="+mn-lt"/>
              </a:rPr>
              <a:t>and clean</a:t>
            </a: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 flipH="1">
            <a:off x="2628900" y="3922713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900">
                <a:latin typeface="+mn-lt"/>
              </a:rPr>
              <a:t>Right sock of pair1 </a:t>
            </a:r>
          </a:p>
          <a:p>
            <a:pPr marL="180975" indent="-180975"/>
            <a:r>
              <a:rPr lang="nl-NL" sz="900">
                <a:latin typeface="+mn-lt"/>
              </a:rPr>
              <a:t>is in the closet;</a:t>
            </a:r>
          </a:p>
          <a:p>
            <a:pPr marL="180975" indent="-180975"/>
            <a:r>
              <a:rPr lang="nl-NL" sz="900">
                <a:latin typeface="+mn-lt"/>
              </a:rPr>
              <a:t>I wear left sock of pair1</a:t>
            </a: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 flipH="1">
            <a:off x="4429125" y="3760788"/>
            <a:ext cx="1438275" cy="6461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nl-NL" sz="900">
                <a:latin typeface="+mn-lt"/>
              </a:rPr>
              <a:t>Right sock of pair1</a:t>
            </a:r>
          </a:p>
          <a:p>
            <a:r>
              <a:rPr lang="nl-NL" sz="900">
                <a:latin typeface="+mn-lt"/>
              </a:rPr>
              <a:t>is in the closet;</a:t>
            </a:r>
          </a:p>
          <a:p>
            <a:r>
              <a:rPr lang="nl-NL" sz="900">
                <a:latin typeface="+mn-lt"/>
              </a:rPr>
              <a:t>I wear left sock of pair1;</a:t>
            </a:r>
          </a:p>
          <a:p>
            <a:r>
              <a:rPr lang="nl-NL" sz="900">
                <a:latin typeface="+mn-lt"/>
              </a:rPr>
              <a:t>it  is somewhat dirty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2124075" y="4192588"/>
            <a:ext cx="5032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V="1">
            <a:off x="3917950" y="4192588"/>
            <a:ext cx="5095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 flipH="1">
            <a:off x="2339975" y="3003550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900">
                <a:latin typeface="+mn-lt"/>
              </a:rPr>
              <a:t>Left sock of pair1 </a:t>
            </a:r>
          </a:p>
          <a:p>
            <a:pPr marL="180975" indent="-180975"/>
            <a:r>
              <a:rPr lang="nl-NL" sz="900">
                <a:latin typeface="+mn-lt"/>
              </a:rPr>
              <a:t>is in the closet;</a:t>
            </a:r>
          </a:p>
          <a:p>
            <a:pPr marL="180975" indent="-180975"/>
            <a:r>
              <a:rPr lang="nl-NL" sz="900">
                <a:latin typeface="+mn-lt"/>
              </a:rPr>
              <a:t>I wear right sock of pair1</a:t>
            </a:r>
          </a:p>
          <a:p>
            <a:pPr marL="180975" indent="-180975"/>
            <a:endParaRPr lang="nl-NL" sz="900">
              <a:latin typeface="+mn-lt"/>
            </a:endParaRP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V="1">
            <a:off x="2124075" y="3651250"/>
            <a:ext cx="360363" cy="323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 flipH="1">
            <a:off x="4356100" y="3003550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900">
                <a:latin typeface="+mn-lt"/>
              </a:rPr>
              <a:t>Both socks of pair1</a:t>
            </a:r>
          </a:p>
          <a:p>
            <a:pPr marL="180975" indent="-180975"/>
            <a:r>
              <a:rPr lang="nl-NL" sz="900">
                <a:latin typeface="+mn-lt"/>
              </a:rPr>
              <a:t>are in the closet </a:t>
            </a:r>
          </a:p>
          <a:p>
            <a:pPr marL="180975" indent="-180975"/>
            <a:r>
              <a:rPr lang="nl-NL" sz="900">
                <a:latin typeface="+mn-lt"/>
              </a:rPr>
              <a:t>and clean</a:t>
            </a:r>
          </a:p>
          <a:p>
            <a:pPr marL="180975" indent="-180975"/>
            <a:endParaRPr lang="nl-NL" sz="900">
              <a:latin typeface="+mn-lt"/>
            </a:endParaRPr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V="1">
            <a:off x="3563938" y="3275013"/>
            <a:ext cx="792162" cy="647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 flipH="1">
            <a:off x="6588125" y="3113088"/>
            <a:ext cx="1295400" cy="7000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900">
                <a:latin typeface="+mn-lt"/>
              </a:rPr>
              <a:t>Right sock of pair1</a:t>
            </a:r>
          </a:p>
          <a:p>
            <a:pPr marL="180975" indent="-180975"/>
            <a:r>
              <a:rPr lang="nl-NL" sz="900">
                <a:latin typeface="+mn-lt"/>
              </a:rPr>
              <a:t>is being washed</a:t>
            </a:r>
          </a:p>
          <a:p>
            <a:pPr marL="180975" indent="-180975"/>
            <a:r>
              <a:rPr lang="nl-NL" sz="900">
                <a:latin typeface="+mn-lt"/>
              </a:rPr>
              <a:t>left sock of pair1</a:t>
            </a:r>
          </a:p>
          <a:p>
            <a:pPr marL="180975" indent="-180975"/>
            <a:r>
              <a:rPr lang="nl-NL" sz="900">
                <a:latin typeface="+mn-lt"/>
              </a:rPr>
              <a:t>is in the closet</a:t>
            </a:r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5651500" y="3381375"/>
            <a:ext cx="936625" cy="1079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 flipH="1">
            <a:off x="5364163" y="1868488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900">
                <a:latin typeface="+mn-lt"/>
              </a:rPr>
              <a:t>Left sock of pair1</a:t>
            </a:r>
          </a:p>
          <a:p>
            <a:pPr marL="180975" indent="-180975"/>
            <a:r>
              <a:rPr lang="nl-NL" sz="900">
                <a:latin typeface="+mn-lt"/>
              </a:rPr>
              <a:t>is being washed</a:t>
            </a:r>
          </a:p>
          <a:p>
            <a:pPr marL="180975" indent="-180975"/>
            <a:r>
              <a:rPr lang="nl-NL" sz="900">
                <a:latin typeface="+mn-lt"/>
              </a:rPr>
              <a:t>Right sock of pair1</a:t>
            </a:r>
          </a:p>
          <a:p>
            <a:pPr marL="180975" indent="-180975"/>
            <a:r>
              <a:rPr lang="nl-NL" sz="900">
                <a:latin typeface="+mn-lt"/>
              </a:rPr>
              <a:t>is in the closet</a:t>
            </a:r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V="1">
            <a:off x="5076825" y="2517775"/>
            <a:ext cx="574675" cy="4857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 flipH="1">
            <a:off x="6948488" y="2030413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180975" indent="-180975"/>
            <a:r>
              <a:rPr lang="nl-NL" sz="900">
                <a:latin typeface="+mn-lt"/>
              </a:rPr>
              <a:t>Left sock of pair1</a:t>
            </a:r>
          </a:p>
          <a:p>
            <a:pPr marL="180975" indent="-180975"/>
            <a:r>
              <a:rPr lang="nl-NL" sz="900">
                <a:latin typeface="+mn-lt"/>
              </a:rPr>
              <a:t>is being washed</a:t>
            </a:r>
          </a:p>
          <a:p>
            <a:pPr marL="180975" indent="-180975"/>
            <a:r>
              <a:rPr lang="nl-NL" sz="900">
                <a:latin typeface="+mn-lt"/>
              </a:rPr>
              <a:t>Right sock of pair1</a:t>
            </a:r>
          </a:p>
          <a:p>
            <a:pPr marL="180975" indent="-180975"/>
            <a:r>
              <a:rPr lang="nl-NL" sz="900">
                <a:latin typeface="+mn-lt"/>
              </a:rPr>
              <a:t>is in the closet</a:t>
            </a:r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 flipV="1">
            <a:off x="5580063" y="2571750"/>
            <a:ext cx="1368425" cy="4857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92" name="AutoShape 24"/>
          <p:cNvSpPr>
            <a:spLocks noChangeArrowheads="1"/>
          </p:cNvSpPr>
          <p:nvPr/>
        </p:nvSpPr>
        <p:spPr bwMode="auto">
          <a:xfrm flipH="1">
            <a:off x="6373813" y="4032250"/>
            <a:ext cx="1438275" cy="6461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nl-NL" sz="900">
                <a:latin typeface="+mn-lt"/>
              </a:rPr>
              <a:t>I wear both socks of pair1;</a:t>
            </a:r>
          </a:p>
          <a:p>
            <a:r>
              <a:rPr lang="nl-NL" sz="900">
                <a:latin typeface="+mn-lt"/>
              </a:rPr>
              <a:t>left sock is dirtier than</a:t>
            </a:r>
          </a:p>
          <a:p>
            <a:r>
              <a:rPr lang="nl-NL" sz="900">
                <a:latin typeface="+mn-lt"/>
              </a:rPr>
              <a:t>right sock</a:t>
            </a:r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5867400" y="4030663"/>
            <a:ext cx="504825" cy="323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94" name="AutoShape 26"/>
          <p:cNvSpPr>
            <a:spLocks noChangeArrowheads="1"/>
          </p:cNvSpPr>
          <p:nvPr/>
        </p:nvSpPr>
        <p:spPr bwMode="auto">
          <a:xfrm flipH="1">
            <a:off x="4356100" y="4516438"/>
            <a:ext cx="1438275" cy="6461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nl-NL" sz="900">
                <a:latin typeface="+mn-lt"/>
              </a:rPr>
              <a:t>I wear right sock of pair2;</a:t>
            </a:r>
          </a:p>
          <a:p>
            <a:r>
              <a:rPr lang="nl-NL" sz="900">
                <a:latin typeface="+mn-lt"/>
              </a:rPr>
              <a:t>I wear left sock of pair1;</a:t>
            </a:r>
          </a:p>
          <a:p>
            <a:r>
              <a:rPr lang="nl-NL" sz="900">
                <a:latin typeface="+mn-lt"/>
              </a:rPr>
              <a:t>left sock is somewhat dirty</a:t>
            </a:r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>
            <a:off x="3924300" y="4408488"/>
            <a:ext cx="431800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flipV="1">
            <a:off x="6011863" y="1387475"/>
            <a:ext cx="574675" cy="4857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V="1">
            <a:off x="6659563" y="1600200"/>
            <a:ext cx="792162" cy="322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V="1">
            <a:off x="8101013" y="1544638"/>
            <a:ext cx="574675" cy="4857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>
            <a:off x="8172450" y="2679700"/>
            <a:ext cx="576263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 flipV="1">
            <a:off x="7885113" y="3057525"/>
            <a:ext cx="790575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>
            <a:off x="7885113" y="3651250"/>
            <a:ext cx="647700" cy="2174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 flipV="1">
            <a:off x="7812088" y="4137025"/>
            <a:ext cx="863600" cy="1095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 flipV="1">
            <a:off x="7885113" y="3489325"/>
            <a:ext cx="93503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4004" name="Line 36"/>
          <p:cNvSpPr>
            <a:spLocks noChangeShapeType="1"/>
          </p:cNvSpPr>
          <p:nvPr/>
        </p:nvSpPr>
        <p:spPr bwMode="auto">
          <a:xfrm flipH="1" flipV="1">
            <a:off x="1763713" y="2951163"/>
            <a:ext cx="576262" cy="3762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4005" name="Line 37"/>
          <p:cNvSpPr>
            <a:spLocks noChangeShapeType="1"/>
          </p:cNvSpPr>
          <p:nvPr/>
        </p:nvSpPr>
        <p:spPr bwMode="auto">
          <a:xfrm>
            <a:off x="2843213" y="4570413"/>
            <a:ext cx="649287" cy="323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4006" name="Line 38"/>
          <p:cNvSpPr>
            <a:spLocks noChangeShapeType="1"/>
          </p:cNvSpPr>
          <p:nvPr/>
        </p:nvSpPr>
        <p:spPr bwMode="auto">
          <a:xfrm flipH="1" flipV="1">
            <a:off x="684213" y="3381375"/>
            <a:ext cx="287337" cy="5413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4007" name="Line 39"/>
          <p:cNvSpPr>
            <a:spLocks noChangeShapeType="1"/>
          </p:cNvSpPr>
          <p:nvPr/>
        </p:nvSpPr>
        <p:spPr bwMode="auto">
          <a:xfrm flipH="1">
            <a:off x="468313" y="4516438"/>
            <a:ext cx="719137" cy="2698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6700" y="3113088"/>
            <a:ext cx="669925" cy="290512"/>
            <a:chOff x="168" y="2614"/>
            <a:chExt cx="422" cy="245"/>
          </a:xfrm>
        </p:grpSpPr>
        <p:sp>
          <p:nvSpPr>
            <p:cNvPr id="24651" name="Freeform 59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52" name="Freeform 58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 flipH="1">
            <a:off x="8675688" y="2951163"/>
            <a:ext cx="669925" cy="290512"/>
            <a:chOff x="168" y="2614"/>
            <a:chExt cx="422" cy="245"/>
          </a:xfrm>
        </p:grpSpPr>
        <p:sp>
          <p:nvSpPr>
            <p:cNvPr id="24649" name="Freeform 62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50" name="Freeform 63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 flipH="1" flipV="1">
            <a:off x="8797925" y="3275013"/>
            <a:ext cx="669925" cy="290512"/>
            <a:chOff x="168" y="2614"/>
            <a:chExt cx="422" cy="245"/>
          </a:xfrm>
        </p:grpSpPr>
        <p:sp>
          <p:nvSpPr>
            <p:cNvPr id="24647" name="Freeform 65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48" name="Freeform 66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 flipH="1">
            <a:off x="8726488" y="2679700"/>
            <a:ext cx="669925" cy="292100"/>
            <a:chOff x="168" y="2614"/>
            <a:chExt cx="422" cy="245"/>
          </a:xfrm>
        </p:grpSpPr>
        <p:sp>
          <p:nvSpPr>
            <p:cNvPr id="24645" name="Freeform 68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46" name="Freeform 69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 flipH="1">
            <a:off x="8532813" y="1308100"/>
            <a:ext cx="669925" cy="292100"/>
            <a:chOff x="168" y="2614"/>
            <a:chExt cx="422" cy="245"/>
          </a:xfrm>
        </p:grpSpPr>
        <p:sp>
          <p:nvSpPr>
            <p:cNvPr id="24643" name="Freeform 71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44" name="Freeform 72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 flipH="1">
            <a:off x="7431088" y="1470025"/>
            <a:ext cx="669925" cy="292100"/>
            <a:chOff x="168" y="2614"/>
            <a:chExt cx="422" cy="245"/>
          </a:xfrm>
        </p:grpSpPr>
        <p:sp>
          <p:nvSpPr>
            <p:cNvPr id="24641" name="Freeform 74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42" name="Freeform 75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 flipH="1">
            <a:off x="6278563" y="1092200"/>
            <a:ext cx="669925" cy="292100"/>
            <a:chOff x="168" y="2614"/>
            <a:chExt cx="422" cy="245"/>
          </a:xfrm>
        </p:grpSpPr>
        <p:sp>
          <p:nvSpPr>
            <p:cNvPr id="24639" name="Freeform 77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40" name="Freeform 78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9" name="Group 79"/>
          <p:cNvGrpSpPr>
            <a:grpSpLocks/>
          </p:cNvGrpSpPr>
          <p:nvPr/>
        </p:nvGrpSpPr>
        <p:grpSpPr bwMode="auto">
          <a:xfrm flipV="1">
            <a:off x="-130175" y="4710113"/>
            <a:ext cx="669925" cy="292100"/>
            <a:chOff x="168" y="2614"/>
            <a:chExt cx="422" cy="245"/>
          </a:xfrm>
        </p:grpSpPr>
        <p:sp>
          <p:nvSpPr>
            <p:cNvPr id="24637" name="Freeform 80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38" name="Freeform 81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0" name="Group 82"/>
          <p:cNvGrpSpPr>
            <a:grpSpLocks/>
          </p:cNvGrpSpPr>
          <p:nvPr/>
        </p:nvGrpSpPr>
        <p:grpSpPr bwMode="auto">
          <a:xfrm flipH="1" flipV="1">
            <a:off x="3325813" y="4872038"/>
            <a:ext cx="669925" cy="292100"/>
            <a:chOff x="168" y="2614"/>
            <a:chExt cx="422" cy="245"/>
          </a:xfrm>
        </p:grpSpPr>
        <p:sp>
          <p:nvSpPr>
            <p:cNvPr id="24635" name="Freeform 83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36" name="Freeform 84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1" name="Group 85"/>
          <p:cNvGrpSpPr>
            <a:grpSpLocks/>
          </p:cNvGrpSpPr>
          <p:nvPr/>
        </p:nvGrpSpPr>
        <p:grpSpPr bwMode="auto">
          <a:xfrm flipH="1">
            <a:off x="8655050" y="4062413"/>
            <a:ext cx="669925" cy="292100"/>
            <a:chOff x="168" y="2614"/>
            <a:chExt cx="422" cy="245"/>
          </a:xfrm>
        </p:grpSpPr>
        <p:sp>
          <p:nvSpPr>
            <p:cNvPr id="24633" name="Freeform 86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34" name="Freeform 87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2" name="Group 88"/>
          <p:cNvGrpSpPr>
            <a:grpSpLocks/>
          </p:cNvGrpSpPr>
          <p:nvPr/>
        </p:nvGrpSpPr>
        <p:grpSpPr bwMode="auto">
          <a:xfrm rot="5400000" flipH="1">
            <a:off x="8476457" y="3691731"/>
            <a:ext cx="501650" cy="388937"/>
            <a:chOff x="168" y="2614"/>
            <a:chExt cx="422" cy="245"/>
          </a:xfrm>
        </p:grpSpPr>
        <p:sp>
          <p:nvSpPr>
            <p:cNvPr id="24631" name="Freeform 89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32" name="Freeform 90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3" name="Group 91"/>
          <p:cNvGrpSpPr>
            <a:grpSpLocks/>
          </p:cNvGrpSpPr>
          <p:nvPr/>
        </p:nvGrpSpPr>
        <p:grpSpPr bwMode="auto">
          <a:xfrm>
            <a:off x="1116013" y="2787650"/>
            <a:ext cx="669925" cy="292100"/>
            <a:chOff x="168" y="2614"/>
            <a:chExt cx="422" cy="245"/>
          </a:xfrm>
        </p:grpSpPr>
        <p:sp>
          <p:nvSpPr>
            <p:cNvPr id="24629" name="Freeform 92"/>
            <p:cNvSpPr>
              <a:spLocks/>
            </p:cNvSpPr>
            <p:nvPr/>
          </p:nvSpPr>
          <p:spPr bwMode="auto">
            <a:xfrm>
              <a:off x="226" y="2636"/>
              <a:ext cx="364" cy="211"/>
            </a:xfrm>
            <a:custGeom>
              <a:avLst/>
              <a:gdLst>
                <a:gd name="T0" fmla="*/ 341 w 364"/>
                <a:gd name="T1" fmla="*/ 23 h 211"/>
                <a:gd name="T2" fmla="*/ 205 w 364"/>
                <a:gd name="T3" fmla="*/ 23 h 211"/>
                <a:gd name="T4" fmla="*/ 250 w 364"/>
                <a:gd name="T5" fmla="*/ 68 h 211"/>
                <a:gd name="T6" fmla="*/ 114 w 364"/>
                <a:gd name="T7" fmla="*/ 114 h 211"/>
                <a:gd name="T8" fmla="*/ 114 w 364"/>
                <a:gd name="T9" fmla="*/ 159 h 211"/>
                <a:gd name="T10" fmla="*/ 23 w 364"/>
                <a:gd name="T11" fmla="*/ 159 h 211"/>
                <a:gd name="T12" fmla="*/ 23 w 364"/>
                <a:gd name="T13" fmla="*/ 204 h 211"/>
                <a:gd name="T14" fmla="*/ 159 w 364"/>
                <a:gd name="T15" fmla="*/ 204 h 211"/>
                <a:gd name="T16" fmla="*/ 250 w 364"/>
                <a:gd name="T17" fmla="*/ 204 h 211"/>
                <a:gd name="T18" fmla="*/ 341 w 364"/>
                <a:gd name="T19" fmla="*/ 159 h 211"/>
                <a:gd name="T20" fmla="*/ 341 w 364"/>
                <a:gd name="T21" fmla="*/ 23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"/>
                <a:gd name="T34" fmla="*/ 0 h 211"/>
                <a:gd name="T35" fmla="*/ 364 w 3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" h="211">
                  <a:moveTo>
                    <a:pt x="341" y="23"/>
                  </a:moveTo>
                  <a:cubicBezTo>
                    <a:pt x="318" y="0"/>
                    <a:pt x="220" y="16"/>
                    <a:pt x="205" y="23"/>
                  </a:cubicBezTo>
                  <a:cubicBezTo>
                    <a:pt x="190" y="30"/>
                    <a:pt x="265" y="53"/>
                    <a:pt x="250" y="68"/>
                  </a:cubicBezTo>
                  <a:cubicBezTo>
                    <a:pt x="235" y="83"/>
                    <a:pt x="137" y="99"/>
                    <a:pt x="114" y="114"/>
                  </a:cubicBezTo>
                  <a:cubicBezTo>
                    <a:pt x="91" y="129"/>
                    <a:pt x="129" y="152"/>
                    <a:pt x="114" y="159"/>
                  </a:cubicBezTo>
                  <a:cubicBezTo>
                    <a:pt x="99" y="166"/>
                    <a:pt x="38" y="152"/>
                    <a:pt x="23" y="159"/>
                  </a:cubicBezTo>
                  <a:cubicBezTo>
                    <a:pt x="8" y="166"/>
                    <a:pt x="0" y="197"/>
                    <a:pt x="23" y="204"/>
                  </a:cubicBezTo>
                  <a:cubicBezTo>
                    <a:pt x="46" y="211"/>
                    <a:pt x="121" y="204"/>
                    <a:pt x="159" y="204"/>
                  </a:cubicBezTo>
                  <a:cubicBezTo>
                    <a:pt x="197" y="204"/>
                    <a:pt x="220" y="211"/>
                    <a:pt x="250" y="204"/>
                  </a:cubicBezTo>
                  <a:cubicBezTo>
                    <a:pt x="280" y="197"/>
                    <a:pt x="326" y="189"/>
                    <a:pt x="341" y="159"/>
                  </a:cubicBezTo>
                  <a:cubicBezTo>
                    <a:pt x="356" y="129"/>
                    <a:pt x="364" y="46"/>
                    <a:pt x="341" y="23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630" name="Freeform 93"/>
            <p:cNvSpPr>
              <a:spLocks/>
            </p:cNvSpPr>
            <p:nvPr/>
          </p:nvSpPr>
          <p:spPr bwMode="auto">
            <a:xfrm>
              <a:off x="168" y="2614"/>
              <a:ext cx="402" cy="245"/>
            </a:xfrm>
            <a:custGeom>
              <a:avLst/>
              <a:gdLst>
                <a:gd name="T0" fmla="*/ 399 w 402"/>
                <a:gd name="T1" fmla="*/ 0 h 245"/>
                <a:gd name="T2" fmla="*/ 354 w 402"/>
                <a:gd name="T3" fmla="*/ 215 h 245"/>
                <a:gd name="T4" fmla="*/ 0 w 402"/>
                <a:gd name="T5" fmla="*/ 242 h 245"/>
                <a:gd name="T6" fmla="*/ 0 60000 65536"/>
                <a:gd name="T7" fmla="*/ 0 60000 65536"/>
                <a:gd name="T8" fmla="*/ 0 60000 65536"/>
                <a:gd name="T9" fmla="*/ 0 w 402"/>
                <a:gd name="T10" fmla="*/ 0 h 245"/>
                <a:gd name="T11" fmla="*/ 402 w 40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45">
                  <a:moveTo>
                    <a:pt x="399" y="0"/>
                  </a:moveTo>
                  <a:cubicBezTo>
                    <a:pt x="396" y="122"/>
                    <a:pt x="402" y="185"/>
                    <a:pt x="354" y="215"/>
                  </a:cubicBezTo>
                  <a:cubicBezTo>
                    <a:pt x="306" y="245"/>
                    <a:pt x="72" y="236"/>
                    <a:pt x="0" y="2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4" name="Group 103"/>
          <p:cNvGrpSpPr>
            <a:grpSpLocks/>
          </p:cNvGrpSpPr>
          <p:nvPr/>
        </p:nvGrpSpPr>
        <p:grpSpPr bwMode="auto">
          <a:xfrm>
            <a:off x="1187450" y="681038"/>
            <a:ext cx="7561263" cy="3727450"/>
            <a:chOff x="748" y="572"/>
            <a:chExt cx="4763" cy="3131"/>
          </a:xfrm>
        </p:grpSpPr>
        <p:sp>
          <p:nvSpPr>
            <p:cNvPr id="84065" name="Freeform 97"/>
            <p:cNvSpPr>
              <a:spLocks/>
            </p:cNvSpPr>
            <p:nvPr/>
          </p:nvSpPr>
          <p:spPr bwMode="auto">
            <a:xfrm>
              <a:off x="884" y="572"/>
              <a:ext cx="4627" cy="3070"/>
            </a:xfrm>
            <a:custGeom>
              <a:avLst/>
              <a:gdLst/>
              <a:ahLst/>
              <a:cxnLst>
                <a:cxn ang="0">
                  <a:pos x="0" y="2949"/>
                </a:cxn>
                <a:cxn ang="0">
                  <a:pos x="1134" y="2949"/>
                </a:cxn>
                <a:cxn ang="0">
                  <a:pos x="2132" y="2223"/>
                </a:cxn>
                <a:cxn ang="0">
                  <a:pos x="2812" y="1270"/>
                </a:cxn>
                <a:cxn ang="0">
                  <a:pos x="4083" y="681"/>
                </a:cxn>
                <a:cxn ang="0">
                  <a:pos x="4627" y="0"/>
                </a:cxn>
              </a:cxnLst>
              <a:rect l="0" t="0" r="r" b="b"/>
              <a:pathLst>
                <a:path w="4627" h="3070">
                  <a:moveTo>
                    <a:pt x="0" y="2949"/>
                  </a:moveTo>
                  <a:cubicBezTo>
                    <a:pt x="389" y="3009"/>
                    <a:pt x="779" y="3070"/>
                    <a:pt x="1134" y="2949"/>
                  </a:cubicBezTo>
                  <a:cubicBezTo>
                    <a:pt x="1489" y="2828"/>
                    <a:pt x="1852" y="2503"/>
                    <a:pt x="2132" y="2223"/>
                  </a:cubicBezTo>
                  <a:cubicBezTo>
                    <a:pt x="2412" y="1943"/>
                    <a:pt x="2487" y="1527"/>
                    <a:pt x="2812" y="1270"/>
                  </a:cubicBezTo>
                  <a:cubicBezTo>
                    <a:pt x="3137" y="1013"/>
                    <a:pt x="3781" y="893"/>
                    <a:pt x="4083" y="681"/>
                  </a:cubicBezTo>
                  <a:cubicBezTo>
                    <a:pt x="4385" y="469"/>
                    <a:pt x="4536" y="113"/>
                    <a:pt x="4627" y="0"/>
                  </a:cubicBezTo>
                </a:path>
              </a:pathLst>
            </a:custGeom>
            <a:noFill/>
            <a:ln w="127000" cap="flat" cmpd="sng">
              <a:solidFill>
                <a:srgbClr val="00FF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066" name="Oval 98"/>
            <p:cNvSpPr>
              <a:spLocks noChangeArrowheads="1"/>
            </p:cNvSpPr>
            <p:nvPr/>
          </p:nvSpPr>
          <p:spPr bwMode="auto">
            <a:xfrm>
              <a:off x="748" y="3339"/>
              <a:ext cx="318" cy="319"/>
            </a:xfrm>
            <a:prstGeom prst="ellipse">
              <a:avLst/>
            </a:prstGeom>
            <a:solidFill>
              <a:schemeClr val="accent1"/>
            </a:solidFill>
            <a:ln w="50800" algn="ctr">
              <a:solidFill>
                <a:srgbClr val="00FFFF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067" name="Oval 99"/>
            <p:cNvSpPr>
              <a:spLocks noChangeArrowheads="1"/>
            </p:cNvSpPr>
            <p:nvPr/>
          </p:nvSpPr>
          <p:spPr bwMode="auto">
            <a:xfrm>
              <a:off x="4830" y="1071"/>
              <a:ext cx="318" cy="319"/>
            </a:xfrm>
            <a:prstGeom prst="ellipse">
              <a:avLst/>
            </a:prstGeom>
            <a:solidFill>
              <a:schemeClr val="accent1"/>
            </a:solidFill>
            <a:ln w="50800" algn="ctr">
              <a:solidFill>
                <a:srgbClr val="00FFFF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068" name="Oval 100"/>
            <p:cNvSpPr>
              <a:spLocks noChangeArrowheads="1"/>
            </p:cNvSpPr>
            <p:nvPr/>
          </p:nvSpPr>
          <p:spPr bwMode="auto">
            <a:xfrm>
              <a:off x="3606" y="1661"/>
              <a:ext cx="318" cy="316"/>
            </a:xfrm>
            <a:prstGeom prst="ellipse">
              <a:avLst/>
            </a:prstGeom>
            <a:solidFill>
              <a:schemeClr val="accent1"/>
            </a:solidFill>
            <a:ln w="50800" algn="ctr">
              <a:solidFill>
                <a:srgbClr val="00FFFF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069" name="Oval 101"/>
            <p:cNvSpPr>
              <a:spLocks noChangeArrowheads="1"/>
            </p:cNvSpPr>
            <p:nvPr/>
          </p:nvSpPr>
          <p:spPr bwMode="auto">
            <a:xfrm>
              <a:off x="2925" y="2614"/>
              <a:ext cx="318" cy="320"/>
            </a:xfrm>
            <a:prstGeom prst="ellipse">
              <a:avLst/>
            </a:prstGeom>
            <a:solidFill>
              <a:schemeClr val="accent1"/>
            </a:solidFill>
            <a:ln w="50800" algn="ctr">
              <a:solidFill>
                <a:srgbClr val="00FFFF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070" name="Oval 102"/>
            <p:cNvSpPr>
              <a:spLocks noChangeArrowheads="1"/>
            </p:cNvSpPr>
            <p:nvPr/>
          </p:nvSpPr>
          <p:spPr bwMode="auto">
            <a:xfrm>
              <a:off x="1882" y="3386"/>
              <a:ext cx="318" cy="317"/>
            </a:xfrm>
            <a:prstGeom prst="ellipse">
              <a:avLst/>
            </a:prstGeom>
            <a:solidFill>
              <a:schemeClr val="accent1"/>
            </a:solidFill>
            <a:ln w="50800" algn="ctr">
              <a:solidFill>
                <a:srgbClr val="00FFFF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nimBg="1"/>
      <p:bldP spid="83977" grpId="1" animBg="1"/>
      <p:bldP spid="83978" grpId="0" animBg="1"/>
      <p:bldP spid="83979" grpId="0" animBg="1"/>
      <p:bldP spid="83980" grpId="0" animBg="1"/>
      <p:bldP spid="83981" grpId="0" animBg="1"/>
      <p:bldP spid="83982" grpId="0" animBg="1"/>
      <p:bldP spid="83983" grpId="0" animBg="1"/>
      <p:bldP spid="83984" grpId="0" animBg="1"/>
      <p:bldP spid="83985" grpId="0" animBg="1"/>
      <p:bldP spid="83986" grpId="0" animBg="1"/>
      <p:bldP spid="83987" grpId="0" animBg="1"/>
      <p:bldP spid="83988" grpId="0" animBg="1"/>
      <p:bldP spid="83989" grpId="0" animBg="1"/>
      <p:bldP spid="83990" grpId="0" animBg="1"/>
      <p:bldP spid="83991" grpId="0" animBg="1"/>
      <p:bldP spid="83992" grpId="0" animBg="1"/>
      <p:bldP spid="83993" grpId="0" animBg="1"/>
      <p:bldP spid="83994" grpId="0" animBg="1"/>
      <p:bldP spid="83995" grpId="0" animBg="1"/>
      <p:bldP spid="83996" grpId="0" animBg="1"/>
      <p:bldP spid="83997" grpId="0" animBg="1"/>
      <p:bldP spid="83998" grpId="0" animBg="1"/>
      <p:bldP spid="83999" grpId="0" animBg="1"/>
      <p:bldP spid="84000" grpId="0" animBg="1"/>
      <p:bldP spid="84001" grpId="0" animBg="1"/>
      <p:bldP spid="84002" grpId="0" animBg="1"/>
      <p:bldP spid="84003" grpId="0" animBg="1"/>
      <p:bldP spid="84004" grpId="0" animBg="1"/>
      <p:bldP spid="84005" grpId="0" animBg="1"/>
      <p:bldP spid="84006" grpId="0" animBg="1"/>
      <p:bldP spid="840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6" name="Groep 17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26629" name="Afbeelding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Rechte verbindingslijn 19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pic>
        <p:nvPicPr>
          <p:cNvPr id="26627" name="Picture 2" descr="File:Junked streetca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" y="-17463"/>
            <a:ext cx="9139237" cy="512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5903912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real-life example: controlling a parking garage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4" name="Groep 12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28676" name="Afbeelding 1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Rechte verbindingslijn 14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896350" cy="39600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With n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quantities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each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</a:t>
            </a:r>
            <a:r>
              <a:rPr lang="nl-NL" sz="32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values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states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</a:t>
            </a:r>
            <a:r>
              <a:rPr lang="nl-NL" sz="32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i=1 … n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m</a:t>
            </a:r>
            <a:r>
              <a:rPr lang="nl-NL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i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18" charset="2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Number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of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behaviors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18" charset="2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with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p steps =   </a:t>
            </a:r>
            <a:r>
              <a:rPr lang="nl-NL" sz="32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j=1 … p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</a:t>
            </a:r>
            <a:r>
              <a:rPr lang="nl-NL" sz="32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i=1 … n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m</a:t>
            </a:r>
            <a:r>
              <a:rPr lang="nl-NL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i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.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18" charset="2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State </a:t>
            </a:r>
            <a:r>
              <a:rPr lang="nl-NL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and</a:t>
            </a:r>
            <a:r>
              <a:rPr lang="nl-N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</a:t>
            </a:r>
            <a:r>
              <a:rPr lang="nl-NL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process</a:t>
            </a:r>
            <a:r>
              <a:rPr lang="nl-N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 </a:t>
            </a:r>
            <a:r>
              <a:rPr lang="nl-NL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explosion</a:t>
            </a:r>
            <a:endParaRPr lang="nl-N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18" charset="2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4000" dirty="0">
              <a:latin typeface="+mn-lt"/>
              <a:cs typeface="+mn-cs"/>
            </a:endParaRPr>
          </a:p>
        </p:txBody>
      </p:sp>
      <p:pic>
        <p:nvPicPr>
          <p:cNvPr id="1026" name="Picture 2" descr="http://www.clipartlord.com/wp-content/uploads/2012/10/bomb-explosion-300x2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91" y="2392363"/>
            <a:ext cx="3588156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 rot="5400000">
            <a:off x="6786790" y="21222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http://www.clipartlord.com/wp-content/uploads/2012/10/bomb-explosion-300x234.png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2" name="Groep 11"/>
          <p:cNvGrpSpPr>
            <a:grpSpLocks/>
          </p:cNvGrpSpPr>
          <p:nvPr/>
        </p:nvGrpSpPr>
        <p:grpSpPr bwMode="auto">
          <a:xfrm>
            <a:off x="5292725" y="0"/>
            <a:ext cx="3859213" cy="5191125"/>
            <a:chOff x="5292080" y="0"/>
            <a:chExt cx="3859200" cy="5191333"/>
          </a:xfrm>
        </p:grpSpPr>
        <p:pic>
          <p:nvPicPr>
            <p:cNvPr id="30724" name="Afbeelding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0"/>
              <a:ext cx="3859200" cy="51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Rechte verbindingslijn 13"/>
            <p:cNvCxnSpPr/>
            <p:nvPr/>
          </p:nvCxnSpPr>
          <p:spPr>
            <a:xfrm flipH="1">
              <a:off x="7632047" y="1492310"/>
              <a:ext cx="1044571" cy="3699023"/>
            </a:xfrm>
            <a:prstGeom prst="line">
              <a:avLst/>
            </a:prstGeom>
            <a:ln w="50800">
              <a:solidFill>
                <a:schemeClr val="accent2">
                  <a:lumMod val="75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hoekige driehoek 13"/>
            <p:cNvSpPr/>
            <p:nvPr/>
          </p:nvSpPr>
          <p:spPr>
            <a:xfrm>
              <a:off x="8897281" y="3148139"/>
              <a:ext cx="234949" cy="674714"/>
            </a:xfrm>
            <a:custGeom>
              <a:avLst/>
              <a:gdLst>
                <a:gd name="connsiteX0" fmla="*/ 0 w 834864"/>
                <a:gd name="connsiteY0" fmla="*/ 3429370 h 3429370"/>
                <a:gd name="connsiteX1" fmla="*/ 0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834864"/>
                <a:gd name="connsiteY0" fmla="*/ 3429370 h 3429370"/>
                <a:gd name="connsiteX1" fmla="*/ 828675 w 834864"/>
                <a:gd name="connsiteY1" fmla="*/ 0 h 3429370"/>
                <a:gd name="connsiteX2" fmla="*/ 834864 w 834864"/>
                <a:gd name="connsiteY2" fmla="*/ 3429370 h 3429370"/>
                <a:gd name="connsiteX3" fmla="*/ 0 w 834864"/>
                <a:gd name="connsiteY3" fmla="*/ 3429370 h 3429370"/>
                <a:gd name="connsiteX0" fmla="*/ 0 w 920589"/>
                <a:gd name="connsiteY0" fmla="*/ 3429370 h 3429370"/>
                <a:gd name="connsiteX1" fmla="*/ 914400 w 920589"/>
                <a:gd name="connsiteY1" fmla="*/ 0 h 3429370"/>
                <a:gd name="connsiteX2" fmla="*/ 920589 w 920589"/>
                <a:gd name="connsiteY2" fmla="*/ 3429370 h 3429370"/>
                <a:gd name="connsiteX3" fmla="*/ 0 w 920589"/>
                <a:gd name="connsiteY3" fmla="*/ 3429370 h 3429370"/>
                <a:gd name="connsiteX0" fmla="*/ 0 w 920589"/>
                <a:gd name="connsiteY0" fmla="*/ 2400670 h 2400670"/>
                <a:gd name="connsiteX1" fmla="*/ 914400 w 920589"/>
                <a:gd name="connsiteY1" fmla="*/ 0 h 2400670"/>
                <a:gd name="connsiteX2" fmla="*/ 920589 w 920589"/>
                <a:gd name="connsiteY2" fmla="*/ 2400670 h 2400670"/>
                <a:gd name="connsiteX3" fmla="*/ 0 w 920589"/>
                <a:gd name="connsiteY3" fmla="*/ 2400670 h 2400670"/>
                <a:gd name="connsiteX0" fmla="*/ 0 w 377664"/>
                <a:gd name="connsiteY0" fmla="*/ 1029070 h 2400670"/>
                <a:gd name="connsiteX1" fmla="*/ 371475 w 377664"/>
                <a:gd name="connsiteY1" fmla="*/ 0 h 2400670"/>
                <a:gd name="connsiteX2" fmla="*/ 377664 w 377664"/>
                <a:gd name="connsiteY2" fmla="*/ 2400670 h 2400670"/>
                <a:gd name="connsiteX3" fmla="*/ 0 w 377664"/>
                <a:gd name="connsiteY3" fmla="*/ 1029070 h 2400670"/>
                <a:gd name="connsiteX0" fmla="*/ 0 w 396714"/>
                <a:gd name="connsiteY0" fmla="*/ 1029070 h 1029070"/>
                <a:gd name="connsiteX1" fmla="*/ 371475 w 396714"/>
                <a:gd name="connsiteY1" fmla="*/ 0 h 1029070"/>
                <a:gd name="connsiteX2" fmla="*/ 396714 w 396714"/>
                <a:gd name="connsiteY2" fmla="*/ 838570 h 1029070"/>
                <a:gd name="connsiteX3" fmla="*/ 0 w 396714"/>
                <a:gd name="connsiteY3" fmla="*/ 1029070 h 1029070"/>
                <a:gd name="connsiteX0" fmla="*/ 0 w 272889"/>
                <a:gd name="connsiteY0" fmla="*/ 1086220 h 1086220"/>
                <a:gd name="connsiteX1" fmla="*/ 247650 w 272889"/>
                <a:gd name="connsiteY1" fmla="*/ 0 h 1086220"/>
                <a:gd name="connsiteX2" fmla="*/ 272889 w 272889"/>
                <a:gd name="connsiteY2" fmla="*/ 838570 h 1086220"/>
                <a:gd name="connsiteX3" fmla="*/ 0 w 272889"/>
                <a:gd name="connsiteY3" fmla="*/ 1086220 h 1086220"/>
                <a:gd name="connsiteX0" fmla="*/ 0 w 247650"/>
                <a:gd name="connsiteY0" fmla="*/ 1086220 h 1086220"/>
                <a:gd name="connsiteX1" fmla="*/ 247650 w 247650"/>
                <a:gd name="connsiteY1" fmla="*/ 0 h 1086220"/>
                <a:gd name="connsiteX2" fmla="*/ 234789 w 247650"/>
                <a:gd name="connsiteY2" fmla="*/ 1029070 h 1086220"/>
                <a:gd name="connsiteX3" fmla="*/ 0 w 247650"/>
                <a:gd name="connsiteY3" fmla="*/ 1086220 h 1086220"/>
                <a:gd name="connsiteX0" fmla="*/ 0 w 266700"/>
                <a:gd name="connsiteY0" fmla="*/ 943345 h 943345"/>
                <a:gd name="connsiteX1" fmla="*/ 266700 w 266700"/>
                <a:gd name="connsiteY1" fmla="*/ 0 h 943345"/>
                <a:gd name="connsiteX2" fmla="*/ 234789 w 266700"/>
                <a:gd name="connsiteY2" fmla="*/ 886195 h 943345"/>
                <a:gd name="connsiteX3" fmla="*/ 0 w 266700"/>
                <a:gd name="connsiteY3" fmla="*/ 943345 h 943345"/>
                <a:gd name="connsiteX0" fmla="*/ 0 w 234789"/>
                <a:gd name="connsiteY0" fmla="*/ 943345 h 943345"/>
                <a:gd name="connsiteX1" fmla="*/ 228600 w 234789"/>
                <a:gd name="connsiteY1" fmla="*/ 0 h 943345"/>
                <a:gd name="connsiteX2" fmla="*/ 234789 w 234789"/>
                <a:gd name="connsiteY2" fmla="*/ 886195 h 943345"/>
                <a:gd name="connsiteX3" fmla="*/ 0 w 234789"/>
                <a:gd name="connsiteY3" fmla="*/ 943345 h 94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789" h="943345">
                  <a:moveTo>
                    <a:pt x="0" y="943345"/>
                  </a:moveTo>
                  <a:lnTo>
                    <a:pt x="228600" y="0"/>
                  </a:lnTo>
                  <a:lnTo>
                    <a:pt x="234789" y="886195"/>
                  </a:lnTo>
                  <a:lnTo>
                    <a:pt x="0" y="94334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hthoek 14"/>
            <p:cNvSpPr/>
            <p:nvPr/>
          </p:nvSpPr>
          <p:spPr>
            <a:xfrm>
              <a:off x="8159095" y="2322606"/>
              <a:ext cx="989010" cy="2798874"/>
            </a:xfrm>
            <a:custGeom>
              <a:avLst/>
              <a:gdLst>
                <a:gd name="connsiteX0" fmla="*/ 0 w 1111868"/>
                <a:gd name="connsiteY0" fmla="*/ 0 h 1080120"/>
                <a:gd name="connsiteX1" fmla="*/ 1111868 w 1111868"/>
                <a:gd name="connsiteY1" fmla="*/ 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111868"/>
                <a:gd name="connsiteY0" fmla="*/ 0 h 1080120"/>
                <a:gd name="connsiteX1" fmla="*/ 768968 w 1111868"/>
                <a:gd name="connsiteY1" fmla="*/ 76200 h 1080120"/>
                <a:gd name="connsiteX2" fmla="*/ 1111868 w 1111868"/>
                <a:gd name="connsiteY2" fmla="*/ 1080120 h 1080120"/>
                <a:gd name="connsiteX3" fmla="*/ 0 w 1111868"/>
                <a:gd name="connsiteY3" fmla="*/ 1080120 h 1080120"/>
                <a:gd name="connsiteX4" fmla="*/ 0 w 1111868"/>
                <a:gd name="connsiteY4" fmla="*/ 0 h 1080120"/>
                <a:gd name="connsiteX0" fmla="*/ 0 w 1007093"/>
                <a:gd name="connsiteY0" fmla="*/ 0 h 1080120"/>
                <a:gd name="connsiteX1" fmla="*/ 768968 w 1007093"/>
                <a:gd name="connsiteY1" fmla="*/ 762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080120"/>
                <a:gd name="connsiteX1" fmla="*/ 807068 w 1007093"/>
                <a:gd name="connsiteY1" fmla="*/ 38100 h 1080120"/>
                <a:gd name="connsiteX2" fmla="*/ 1007093 w 1007093"/>
                <a:gd name="connsiteY2" fmla="*/ 375270 h 1080120"/>
                <a:gd name="connsiteX3" fmla="*/ 0 w 1007093"/>
                <a:gd name="connsiteY3" fmla="*/ 1080120 h 1080120"/>
                <a:gd name="connsiteX4" fmla="*/ 0 w 1007093"/>
                <a:gd name="connsiteY4" fmla="*/ 0 h 1080120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619125 w 1007093"/>
                <a:gd name="connsiteY3" fmla="*/ 1451595 h 1451595"/>
                <a:gd name="connsiteX4" fmla="*/ 0 w 1007093"/>
                <a:gd name="connsiteY4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869999 w 1007093"/>
                <a:gd name="connsiteY3" fmla="*/ 802382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451595"/>
                <a:gd name="connsiteX1" fmla="*/ 807068 w 1007093"/>
                <a:gd name="connsiteY1" fmla="*/ 38100 h 1451595"/>
                <a:gd name="connsiteX2" fmla="*/ 1007093 w 1007093"/>
                <a:gd name="connsiteY2" fmla="*/ 375270 h 1451595"/>
                <a:gd name="connsiteX3" fmla="*/ 993824 w 1007093"/>
                <a:gd name="connsiteY3" fmla="*/ 888107 h 1451595"/>
                <a:gd name="connsiteX4" fmla="*/ 619125 w 1007093"/>
                <a:gd name="connsiteY4" fmla="*/ 1451595 h 1451595"/>
                <a:gd name="connsiteX5" fmla="*/ 0 w 1007093"/>
                <a:gd name="connsiteY5" fmla="*/ 0 h 1451595"/>
                <a:gd name="connsiteX0" fmla="*/ 0 w 1007093"/>
                <a:gd name="connsiteY0" fmla="*/ 0 h 1537320"/>
                <a:gd name="connsiteX1" fmla="*/ 807068 w 1007093"/>
                <a:gd name="connsiteY1" fmla="*/ 38100 h 1537320"/>
                <a:gd name="connsiteX2" fmla="*/ 1007093 w 1007093"/>
                <a:gd name="connsiteY2" fmla="*/ 375270 h 1537320"/>
                <a:gd name="connsiteX3" fmla="*/ 993824 w 1007093"/>
                <a:gd name="connsiteY3" fmla="*/ 888107 h 1537320"/>
                <a:gd name="connsiteX4" fmla="*/ 781050 w 1007093"/>
                <a:gd name="connsiteY4" fmla="*/ 1537320 h 1537320"/>
                <a:gd name="connsiteX5" fmla="*/ 0 w 1007093"/>
                <a:gd name="connsiteY5" fmla="*/ 0 h 153732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0 w 1149968"/>
                <a:gd name="connsiteY5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593774 w 1149968"/>
                <a:gd name="connsiteY5" fmla="*/ 1973956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949943 w 1149968"/>
                <a:gd name="connsiteY1" fmla="*/ 0 h 2857500"/>
                <a:gd name="connsiteX2" fmla="*/ 1149968 w 1149968"/>
                <a:gd name="connsiteY2" fmla="*/ 337170 h 2857500"/>
                <a:gd name="connsiteX3" fmla="*/ 1136699 w 1149968"/>
                <a:gd name="connsiteY3" fmla="*/ 850007 h 2857500"/>
                <a:gd name="connsiteX4" fmla="*/ 923925 w 1149968"/>
                <a:gd name="connsiteY4" fmla="*/ 1499220 h 2857500"/>
                <a:gd name="connsiteX5" fmla="*/ 622349 w 1149968"/>
                <a:gd name="connsiteY5" fmla="*/ 2383531 h 2857500"/>
                <a:gd name="connsiteX6" fmla="*/ 0 w 1149968"/>
                <a:gd name="connsiteY6" fmla="*/ 2857500 h 2857500"/>
                <a:gd name="connsiteX0" fmla="*/ 0 w 1149968"/>
                <a:gd name="connsiteY0" fmla="*/ 2857500 h 2857500"/>
                <a:gd name="connsiteX1" fmla="*/ 422324 w 1149968"/>
                <a:gd name="connsiteY1" fmla="*/ 2526406 h 2857500"/>
                <a:gd name="connsiteX2" fmla="*/ 949943 w 1149968"/>
                <a:gd name="connsiteY2" fmla="*/ 0 h 2857500"/>
                <a:gd name="connsiteX3" fmla="*/ 1149968 w 1149968"/>
                <a:gd name="connsiteY3" fmla="*/ 337170 h 2857500"/>
                <a:gd name="connsiteX4" fmla="*/ 1136699 w 1149968"/>
                <a:gd name="connsiteY4" fmla="*/ 850007 h 2857500"/>
                <a:gd name="connsiteX5" fmla="*/ 923925 w 1149968"/>
                <a:gd name="connsiteY5" fmla="*/ 1499220 h 2857500"/>
                <a:gd name="connsiteX6" fmla="*/ 622349 w 1149968"/>
                <a:gd name="connsiteY6" fmla="*/ 2383531 h 2857500"/>
                <a:gd name="connsiteX7" fmla="*/ 0 w 1149968"/>
                <a:gd name="connsiteY7" fmla="*/ 2857500 h 2857500"/>
                <a:gd name="connsiteX0" fmla="*/ 158701 w 1308669"/>
                <a:gd name="connsiteY0" fmla="*/ 2857500 h 2857500"/>
                <a:gd name="connsiteX1" fmla="*/ 0 w 1308669"/>
                <a:gd name="connsiteY1" fmla="*/ 2716906 h 2857500"/>
                <a:gd name="connsiteX2" fmla="*/ 1108644 w 1308669"/>
                <a:gd name="connsiteY2" fmla="*/ 0 h 2857500"/>
                <a:gd name="connsiteX3" fmla="*/ 1308669 w 1308669"/>
                <a:gd name="connsiteY3" fmla="*/ 337170 h 2857500"/>
                <a:gd name="connsiteX4" fmla="*/ 1295400 w 1308669"/>
                <a:gd name="connsiteY4" fmla="*/ 850007 h 2857500"/>
                <a:gd name="connsiteX5" fmla="*/ 1082626 w 1308669"/>
                <a:gd name="connsiteY5" fmla="*/ 1499220 h 2857500"/>
                <a:gd name="connsiteX6" fmla="*/ 781050 w 1308669"/>
                <a:gd name="connsiteY6" fmla="*/ 2383531 h 2857500"/>
                <a:gd name="connsiteX7" fmla="*/ 158701 w 1308669"/>
                <a:gd name="connsiteY7" fmla="*/ 2857500 h 2857500"/>
                <a:gd name="connsiteX0" fmla="*/ 606376 w 1308669"/>
                <a:gd name="connsiteY0" fmla="*/ 2647950 h 2716906"/>
                <a:gd name="connsiteX1" fmla="*/ 0 w 1308669"/>
                <a:gd name="connsiteY1" fmla="*/ 2716906 h 2716906"/>
                <a:gd name="connsiteX2" fmla="*/ 1108644 w 1308669"/>
                <a:gd name="connsiteY2" fmla="*/ 0 h 2716906"/>
                <a:gd name="connsiteX3" fmla="*/ 1308669 w 1308669"/>
                <a:gd name="connsiteY3" fmla="*/ 337170 h 2716906"/>
                <a:gd name="connsiteX4" fmla="*/ 1295400 w 1308669"/>
                <a:gd name="connsiteY4" fmla="*/ 850007 h 2716906"/>
                <a:gd name="connsiteX5" fmla="*/ 1082626 w 1308669"/>
                <a:gd name="connsiteY5" fmla="*/ 1499220 h 2716906"/>
                <a:gd name="connsiteX6" fmla="*/ 781050 w 1308669"/>
                <a:gd name="connsiteY6" fmla="*/ 2383531 h 2716906"/>
                <a:gd name="connsiteX7" fmla="*/ 606376 w 1308669"/>
                <a:gd name="connsiteY7" fmla="*/ 2647950 h 2716906"/>
                <a:gd name="connsiteX0" fmla="*/ 577801 w 1280094"/>
                <a:gd name="connsiteY0" fmla="*/ 26479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577801 w 1280094"/>
                <a:gd name="connsiteY7" fmla="*/ 2647950 h 2831206"/>
                <a:gd name="connsiteX0" fmla="*/ 492076 w 1280094"/>
                <a:gd name="connsiteY0" fmla="*/ 2800350 h 2831206"/>
                <a:gd name="connsiteX1" fmla="*/ 0 w 1280094"/>
                <a:gd name="connsiteY1" fmla="*/ 2831206 h 2831206"/>
                <a:gd name="connsiteX2" fmla="*/ 1080069 w 1280094"/>
                <a:gd name="connsiteY2" fmla="*/ 0 h 2831206"/>
                <a:gd name="connsiteX3" fmla="*/ 1280094 w 1280094"/>
                <a:gd name="connsiteY3" fmla="*/ 337170 h 2831206"/>
                <a:gd name="connsiteX4" fmla="*/ 1266825 w 1280094"/>
                <a:gd name="connsiteY4" fmla="*/ 850007 h 2831206"/>
                <a:gd name="connsiteX5" fmla="*/ 1054051 w 1280094"/>
                <a:gd name="connsiteY5" fmla="*/ 1499220 h 2831206"/>
                <a:gd name="connsiteX6" fmla="*/ 752475 w 1280094"/>
                <a:gd name="connsiteY6" fmla="*/ 2383531 h 2831206"/>
                <a:gd name="connsiteX7" fmla="*/ 492076 w 1280094"/>
                <a:gd name="connsiteY7" fmla="*/ 2800350 h 2831206"/>
                <a:gd name="connsiteX0" fmla="*/ 0 w 788018"/>
                <a:gd name="connsiteY0" fmla="*/ 2800350 h 2800350"/>
                <a:gd name="connsiteX1" fmla="*/ 587993 w 788018"/>
                <a:gd name="connsiteY1" fmla="*/ 0 h 2800350"/>
                <a:gd name="connsiteX2" fmla="*/ 788018 w 788018"/>
                <a:gd name="connsiteY2" fmla="*/ 337170 h 2800350"/>
                <a:gd name="connsiteX3" fmla="*/ 774749 w 788018"/>
                <a:gd name="connsiteY3" fmla="*/ 850007 h 2800350"/>
                <a:gd name="connsiteX4" fmla="*/ 561975 w 788018"/>
                <a:gd name="connsiteY4" fmla="*/ 1499220 h 2800350"/>
                <a:gd name="connsiteX5" fmla="*/ 260399 w 788018"/>
                <a:gd name="connsiteY5" fmla="*/ 2383531 h 2800350"/>
                <a:gd name="connsiteX6" fmla="*/ 0 w 788018"/>
                <a:gd name="connsiteY6" fmla="*/ 2800350 h 2800350"/>
                <a:gd name="connsiteX0" fmla="*/ 0 w 988043"/>
                <a:gd name="connsiteY0" fmla="*/ 2800350 h 2800350"/>
                <a:gd name="connsiteX1" fmla="*/ 788018 w 988043"/>
                <a:gd name="connsiteY1" fmla="*/ 0 h 2800350"/>
                <a:gd name="connsiteX2" fmla="*/ 988043 w 988043"/>
                <a:gd name="connsiteY2" fmla="*/ 337170 h 2800350"/>
                <a:gd name="connsiteX3" fmla="*/ 974774 w 988043"/>
                <a:gd name="connsiteY3" fmla="*/ 850007 h 2800350"/>
                <a:gd name="connsiteX4" fmla="*/ 762000 w 988043"/>
                <a:gd name="connsiteY4" fmla="*/ 1499220 h 2800350"/>
                <a:gd name="connsiteX5" fmla="*/ 460424 w 988043"/>
                <a:gd name="connsiteY5" fmla="*/ 2383531 h 2800350"/>
                <a:gd name="connsiteX6" fmla="*/ 0 w 988043"/>
                <a:gd name="connsiteY6" fmla="*/ 2800350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043" h="2800350">
                  <a:moveTo>
                    <a:pt x="0" y="2800350"/>
                  </a:moveTo>
                  <a:lnTo>
                    <a:pt x="788018" y="0"/>
                  </a:lnTo>
                  <a:lnTo>
                    <a:pt x="988043" y="337170"/>
                  </a:lnTo>
                  <a:lnTo>
                    <a:pt x="974774" y="850007"/>
                  </a:lnTo>
                  <a:lnTo>
                    <a:pt x="762000" y="1499220"/>
                  </a:lnTo>
                  <a:lnTo>
                    <a:pt x="460424" y="2383531"/>
                  </a:lnTo>
                  <a:lnTo>
                    <a:pt x="0" y="28003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6025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359900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 pair of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socks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pairOfSocks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[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lSock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,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rSock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];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sock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[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where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 {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closet,on,wash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},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hygiene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:{clean</a:t>
            </a:r>
            <a:r>
              <a:rPr lang="nl-NL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... 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+mn-cs"/>
              </a:rPr>
              <a:t>dirty}],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say 10 steps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from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clean ... dirty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state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contains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 x 10 x 3 x 10 =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9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00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states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 2 pair: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9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00 x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9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00 = 810000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states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etc.  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0" rIns="0" bIns="0">
        <a:spAutoFit/>
      </a:bodyPr>
      <a:lstStyle>
        <a:defPPr eaLnBrk="1" fontAlgn="auto" hangingPunct="1">
          <a:lnSpc>
            <a:spcPct val="90000"/>
          </a:lnSpc>
          <a:spcBef>
            <a:spcPct val="50000"/>
          </a:spcBef>
          <a:spcAft>
            <a:spcPts val="0"/>
          </a:spcAft>
          <a:defRPr sz="3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2705</Words>
  <Application>Microsoft Office PowerPoint</Application>
  <PresentationFormat>Diavoorstelling (16:9)</PresentationFormat>
  <Paragraphs>684</Paragraphs>
  <Slides>44</Slides>
  <Notes>44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167</cp:revision>
  <dcterms:created xsi:type="dcterms:W3CDTF">2013-05-16T11:19:57Z</dcterms:created>
  <dcterms:modified xsi:type="dcterms:W3CDTF">2014-07-17T10:17:50Z</dcterms:modified>
</cp:coreProperties>
</file>